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63" r:id="rId3"/>
    <p:sldId id="266" r:id="rId4"/>
    <p:sldId id="283" r:id="rId5"/>
    <p:sldId id="28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7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30D4AF-8493-427B-906B-9625D020618B}" type="datetimeFigureOut">
              <a:rPr lang="en-US" smtClean="0"/>
              <a:t>5/7/2025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31A5EE-1E87-4E90-BF5D-4F396FE9C893}" type="slidenum">
              <a:rPr lang="en-US" smtClean="0"/>
              <a:t>‹#›</a:t>
            </a:fld>
            <a:endParaRPr lang="en-US"/>
          </a:p>
        </p:txBody>
      </p:sp>
    </p:spTree>
    <p:extLst>
      <p:ext uri="{BB962C8B-B14F-4D97-AF65-F5344CB8AC3E}">
        <p14:creationId xmlns:p14="http://schemas.microsoft.com/office/powerpoint/2010/main" val="3359698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a:prstGeom prst="rect">
            <a:avLst/>
          </a:prstGeo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a:xfrm>
            <a:off x="2082800" y="4237567"/>
            <a:ext cx="1930400" cy="243417"/>
          </a:xfrm>
          <a:prstGeom prst="rect">
            <a:avLst/>
          </a:prstGeom>
        </p:spPr>
        <p:txBody>
          <a:bodyPr/>
          <a:lstStyle/>
          <a:p>
            <a:endParaRPr lang="en-US"/>
          </a:p>
        </p:txBody>
      </p:sp>
      <p:sp>
        <p:nvSpPr>
          <p:cNvPr id="6" name="Slide Number Placeholder 5"/>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099666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04800" y="183092"/>
            <a:ext cx="5486400" cy="762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304800" y="1066800"/>
            <a:ext cx="5486400" cy="301730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a:xfrm>
            <a:off x="2082800" y="4237567"/>
            <a:ext cx="1930400" cy="243417"/>
          </a:xfrm>
          <a:prstGeom prst="rect">
            <a:avLst/>
          </a:prstGeom>
        </p:spPr>
        <p:txBody>
          <a:bodyPr/>
          <a:lstStyle/>
          <a:p>
            <a:endParaRPr lang="en-US"/>
          </a:p>
        </p:txBody>
      </p:sp>
      <p:sp>
        <p:nvSpPr>
          <p:cNvPr id="6" name="Slide Number Placeholder 5"/>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811175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a:xfrm>
            <a:off x="2082800" y="4237567"/>
            <a:ext cx="1930400" cy="243417"/>
          </a:xfrm>
          <a:prstGeom prst="rect">
            <a:avLst/>
          </a:prstGeom>
        </p:spPr>
        <p:txBody>
          <a:bodyPr/>
          <a:lstStyle/>
          <a:p>
            <a:endParaRPr lang="en-US"/>
          </a:p>
        </p:txBody>
      </p:sp>
      <p:sp>
        <p:nvSpPr>
          <p:cNvPr id="6" name="Slide Number Placeholder 5"/>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541495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83092"/>
            <a:ext cx="5486400" cy="762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304800" y="1066800"/>
            <a:ext cx="5486400" cy="301730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a:xfrm>
            <a:off x="2082800" y="4237567"/>
            <a:ext cx="1930400" cy="243417"/>
          </a:xfrm>
          <a:prstGeom prst="rect">
            <a:avLst/>
          </a:prstGeom>
        </p:spPr>
        <p:txBody>
          <a:bodyPr/>
          <a:lstStyle/>
          <a:p>
            <a:endParaRPr lang="en-US"/>
          </a:p>
        </p:txBody>
      </p:sp>
      <p:sp>
        <p:nvSpPr>
          <p:cNvPr id="6" name="Slide Number Placeholder 5"/>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422086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a:prstGeom prst="rect">
            <a:avLst/>
          </a:prstGeo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a:prstGeom prst="rect">
            <a:avLst/>
          </a:prstGeo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a:xfrm>
            <a:off x="2082800" y="4237567"/>
            <a:ext cx="1930400" cy="243417"/>
          </a:xfrm>
          <a:prstGeom prst="rect">
            <a:avLst/>
          </a:prstGeom>
        </p:spPr>
        <p:txBody>
          <a:bodyPr/>
          <a:lstStyle/>
          <a:p>
            <a:endParaRPr lang="en-US"/>
          </a:p>
        </p:txBody>
      </p:sp>
      <p:sp>
        <p:nvSpPr>
          <p:cNvPr id="6" name="Slide Number Placeholder 5"/>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99851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83092"/>
            <a:ext cx="5486400" cy="762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a:prstGeom prst="rect">
            <a:avLst/>
          </a:prstGeo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a:prstGeom prst="rect">
            <a:avLst/>
          </a:prstGeo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a:xfrm>
            <a:off x="2082800" y="4237567"/>
            <a:ext cx="1930400" cy="243417"/>
          </a:xfrm>
          <a:prstGeom prst="rect">
            <a:avLst/>
          </a:prstGeom>
        </p:spPr>
        <p:txBody>
          <a:bodyPr/>
          <a:lstStyle/>
          <a:p>
            <a:endParaRPr lang="en-US"/>
          </a:p>
        </p:txBody>
      </p:sp>
      <p:sp>
        <p:nvSpPr>
          <p:cNvPr id="7" name="Slide Number Placeholder 6"/>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52712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3092"/>
            <a:ext cx="5486400" cy="762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a:prstGeom prst="rect">
            <a:avLst/>
          </a:prstGeo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a:prstGeom prst="rect">
            <a:avLst/>
          </a:prstGeo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a:prstGeom prst="rect">
            <a:avLst/>
          </a:prstGeo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a:prstGeom prst="rect">
            <a:avLst/>
          </a:prstGeo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8" name="Footer Placeholder 7"/>
          <p:cNvSpPr>
            <a:spLocks noGrp="1"/>
          </p:cNvSpPr>
          <p:nvPr>
            <p:ph type="ftr" sz="quarter" idx="11"/>
          </p:nvPr>
        </p:nvSpPr>
        <p:spPr>
          <a:xfrm>
            <a:off x="2082800" y="4237567"/>
            <a:ext cx="1930400" cy="243417"/>
          </a:xfrm>
          <a:prstGeom prst="rect">
            <a:avLst/>
          </a:prstGeom>
        </p:spPr>
        <p:txBody>
          <a:bodyPr/>
          <a:lstStyle/>
          <a:p>
            <a:endParaRPr lang="en-US"/>
          </a:p>
        </p:txBody>
      </p:sp>
      <p:sp>
        <p:nvSpPr>
          <p:cNvPr id="9" name="Slide Number Placeholder 8"/>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111185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183092"/>
            <a:ext cx="5486400" cy="762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4" name="Footer Placeholder 3"/>
          <p:cNvSpPr>
            <a:spLocks noGrp="1"/>
          </p:cNvSpPr>
          <p:nvPr>
            <p:ph type="ftr" sz="quarter" idx="11"/>
          </p:nvPr>
        </p:nvSpPr>
        <p:spPr>
          <a:xfrm>
            <a:off x="2082800" y="4237567"/>
            <a:ext cx="1930400" cy="243417"/>
          </a:xfrm>
          <a:prstGeom prst="rect">
            <a:avLst/>
          </a:prstGeom>
        </p:spPr>
        <p:txBody>
          <a:bodyPr/>
          <a:lstStyle/>
          <a:p>
            <a:endParaRPr lang="en-US"/>
          </a:p>
        </p:txBody>
      </p:sp>
      <p:sp>
        <p:nvSpPr>
          <p:cNvPr id="5" name="Slide Number Placeholder 4"/>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326574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3" name="Footer Placeholder 2"/>
          <p:cNvSpPr>
            <a:spLocks noGrp="1"/>
          </p:cNvSpPr>
          <p:nvPr>
            <p:ph type="ftr" sz="quarter" idx="11"/>
          </p:nvPr>
        </p:nvSpPr>
        <p:spPr>
          <a:xfrm>
            <a:off x="2082800" y="4237567"/>
            <a:ext cx="1930400" cy="243417"/>
          </a:xfrm>
          <a:prstGeom prst="rect">
            <a:avLst/>
          </a:prstGeom>
        </p:spPr>
        <p:txBody>
          <a:bodyPr/>
          <a:lstStyle/>
          <a:p>
            <a:endParaRPr lang="en-US"/>
          </a:p>
        </p:txBody>
      </p:sp>
      <p:sp>
        <p:nvSpPr>
          <p:cNvPr id="4" name="Slide Number Placeholder 3"/>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917103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a:prstGeom prst="rect">
            <a:avLst/>
          </a:prstGeo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a:prstGeom prst="rect">
            <a:avLst/>
          </a:prstGeo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a:prstGeom prst="rect">
            <a:avLst/>
          </a:prstGeo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a:xfrm>
            <a:off x="2082800" y="4237567"/>
            <a:ext cx="1930400" cy="243417"/>
          </a:xfrm>
          <a:prstGeom prst="rect">
            <a:avLst/>
          </a:prstGeom>
        </p:spPr>
        <p:txBody>
          <a:bodyPr/>
          <a:lstStyle/>
          <a:p>
            <a:endParaRPr lang="en-US"/>
          </a:p>
        </p:txBody>
      </p:sp>
      <p:sp>
        <p:nvSpPr>
          <p:cNvPr id="7" name="Slide Number Placeholder 6"/>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216648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a:prstGeom prst="rect">
            <a:avLst/>
          </a:prstGeo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a:prstGeom prst="rect">
            <a:avLst/>
          </a:prstGeo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a:prstGeom prst="rect">
            <a:avLst/>
          </a:prstGeo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a:xfrm>
            <a:off x="2082800" y="4237567"/>
            <a:ext cx="1930400" cy="243417"/>
          </a:xfrm>
          <a:prstGeom prst="rect">
            <a:avLst/>
          </a:prstGeom>
        </p:spPr>
        <p:txBody>
          <a:bodyPr/>
          <a:lstStyle/>
          <a:p>
            <a:endParaRPr lang="en-US"/>
          </a:p>
        </p:txBody>
      </p:sp>
      <p:sp>
        <p:nvSpPr>
          <p:cNvPr id="7" name="Slide Number Placeholder 6"/>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049347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A white circle with leaves and blue text&#10;&#10;Description automatically generated">
            <a:extLst>
              <a:ext uri="{FF2B5EF4-FFF2-40B4-BE49-F238E27FC236}">
                <a16:creationId xmlns="" xmlns:a16="http://schemas.microsoft.com/office/drawing/2014/main" id="{2DD82D27-C435-6DAA-60F3-9FD14AE21C5F}"/>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414021" y="105070"/>
            <a:ext cx="1246891" cy="1246891"/>
          </a:xfrm>
          <a:prstGeom prst="rect">
            <a:avLst/>
          </a:prstGeom>
        </p:spPr>
      </p:pic>
    </p:spTree>
    <p:extLst>
      <p:ext uri="{BB962C8B-B14F-4D97-AF65-F5344CB8AC3E}">
        <p14:creationId xmlns:p14="http://schemas.microsoft.com/office/powerpoint/2010/main" val="9482613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6.png"/><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110.png"/><Relationship Id="rId5" Type="http://schemas.openxmlformats.org/officeDocument/2006/relationships/image" Target="../media/image10.png"/><Relationship Id="rId4" Type="http://schemas.openxmlformats.org/officeDocument/2006/relationships/image" Target="../media/image90.png"/></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22.png"/><Relationship Id="rId4" Type="http://schemas.openxmlformats.org/officeDocument/2006/relationships/image" Target="../media/image21.png"/></Relationships>
</file>

<file path=ppt/slides/_rels/slide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4.jpg"/><Relationship Id="rId1" Type="http://schemas.openxmlformats.org/officeDocument/2006/relationships/slideLayout" Target="../slideLayouts/slideLayout7.xml"/><Relationship Id="rId5" Type="http://schemas.openxmlformats.org/officeDocument/2006/relationships/image" Target="../media/image27.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42A4FC2C-047E-45A5-965D-8E1E3BF09B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grpSp>
        <p:nvGrpSpPr>
          <p:cNvPr id="9" name="Group 8">
            <a:extLst>
              <a:ext uri="{FF2B5EF4-FFF2-40B4-BE49-F238E27FC236}">
                <a16:creationId xmlns="" xmlns:a16="http://schemas.microsoft.com/office/drawing/2014/main" id="{092ABA36-4999-B8DA-6840-5866C8A354F5}"/>
              </a:ext>
            </a:extLst>
          </p:cNvPr>
          <p:cNvGrpSpPr/>
          <p:nvPr/>
        </p:nvGrpSpPr>
        <p:grpSpPr>
          <a:xfrm>
            <a:off x="765928" y="1956108"/>
            <a:ext cx="3558908" cy="850239"/>
            <a:chOff x="765928" y="1956108"/>
            <a:chExt cx="3558908" cy="850239"/>
          </a:xfrm>
        </p:grpSpPr>
        <p:sp>
          <p:nvSpPr>
            <p:cNvPr id="2" name="TextBox 1">
              <a:extLst>
                <a:ext uri="{FF2B5EF4-FFF2-40B4-BE49-F238E27FC236}">
                  <a16:creationId xmlns="" xmlns:a16="http://schemas.microsoft.com/office/drawing/2014/main" id="{9C4C4CAC-8794-040B-2F28-780611AD598D}"/>
                </a:ext>
              </a:extLst>
            </p:cNvPr>
            <p:cNvSpPr txBox="1"/>
            <p:nvPr/>
          </p:nvSpPr>
          <p:spPr>
            <a:xfrm rot="20585798">
              <a:off x="767452" y="1975350"/>
              <a:ext cx="3557384" cy="830997"/>
            </a:xfrm>
            <a:prstGeom prst="rect">
              <a:avLst/>
            </a:prstGeom>
            <a:noFill/>
          </p:spPr>
          <p:txBody>
            <a:bodyPr wrap="none" rtlCol="0">
              <a:prstTxWarp prst="textArchUp">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err="1">
                  <a:ln w="111125">
                    <a:solidFill>
                      <a:prstClr val="white"/>
                    </a:solidFill>
                  </a:ln>
                  <a:solidFill>
                    <a:prstClr val="black"/>
                  </a:solidFill>
                  <a:effectLst>
                    <a:outerShdw blurRad="50800" dist="38100" algn="l" rotWithShape="0">
                      <a:prstClr val="black">
                        <a:alpha val="40000"/>
                      </a:prstClr>
                    </a:outerShdw>
                  </a:effectLst>
                  <a:uLnTx/>
                  <a:uFillTx/>
                  <a:latin typeface="#9Slide03 AllRoundGothic" panose="020B0703020202020104" pitchFamily="34" charset="0"/>
                  <a:ea typeface="+mn-ea"/>
                  <a:cs typeface="+mn-cs"/>
                </a:rPr>
                <a:t>Bài</a:t>
              </a:r>
              <a:r>
                <a:rPr kumimoji="0" lang="en-US" sz="4800" b="0" i="0" u="none" strike="noStrike" kern="1200" cap="none" spc="0" normalizeH="0" baseline="0" noProof="0" dirty="0">
                  <a:ln w="111125">
                    <a:solidFill>
                      <a:prstClr val="white"/>
                    </a:solidFill>
                  </a:ln>
                  <a:solidFill>
                    <a:prstClr val="black"/>
                  </a:solidFill>
                  <a:effectLst>
                    <a:outerShdw blurRad="50800" dist="38100" algn="l" rotWithShape="0">
                      <a:prstClr val="black">
                        <a:alpha val="40000"/>
                      </a:prstClr>
                    </a:outerShdw>
                  </a:effectLst>
                  <a:uLnTx/>
                  <a:uFillTx/>
                  <a:latin typeface="#9Slide03 AllRoundGothic" panose="020B0703020202020104" pitchFamily="34" charset="0"/>
                  <a:ea typeface="+mn-ea"/>
                  <a:cs typeface="+mn-cs"/>
                </a:rPr>
                <a:t> 66  </a:t>
              </a:r>
              <a:r>
                <a:rPr kumimoji="0" lang="en-US" sz="4800" b="0" i="0" u="none" strike="noStrike" kern="1200" cap="none" spc="0" normalizeH="0" baseline="0" noProof="0" dirty="0" err="1">
                  <a:ln w="111125">
                    <a:solidFill>
                      <a:prstClr val="white"/>
                    </a:solidFill>
                  </a:ln>
                  <a:solidFill>
                    <a:prstClr val="black"/>
                  </a:solidFill>
                  <a:effectLst>
                    <a:outerShdw blurRad="50800" dist="38100" algn="l" rotWithShape="0">
                      <a:prstClr val="black">
                        <a:alpha val="40000"/>
                      </a:prstClr>
                    </a:outerShdw>
                  </a:effectLst>
                  <a:uLnTx/>
                  <a:uFillTx/>
                  <a:latin typeface="#9Slide03 AllRoundGothic" panose="020B0703020202020104" pitchFamily="34" charset="0"/>
                  <a:ea typeface="+mn-ea"/>
                  <a:cs typeface="+mn-cs"/>
                </a:rPr>
                <a:t>Tiết</a:t>
              </a:r>
              <a:r>
                <a:rPr kumimoji="0" lang="en-US" sz="4800" b="0" i="0" u="none" strike="noStrike" kern="1200" cap="none" spc="0" normalizeH="0" baseline="0" noProof="0" dirty="0">
                  <a:ln w="111125">
                    <a:solidFill>
                      <a:prstClr val="white"/>
                    </a:solidFill>
                  </a:ln>
                  <a:solidFill>
                    <a:prstClr val="black"/>
                  </a:solidFill>
                  <a:effectLst>
                    <a:outerShdw blurRad="50800" dist="38100" algn="l" rotWithShape="0">
                      <a:prstClr val="black">
                        <a:alpha val="40000"/>
                      </a:prstClr>
                    </a:outerShdw>
                  </a:effectLst>
                  <a:uLnTx/>
                  <a:uFillTx/>
                  <a:latin typeface="#9Slide03 AllRoundGothic" panose="020B0703020202020104" pitchFamily="34" charset="0"/>
                  <a:ea typeface="+mn-ea"/>
                  <a:cs typeface="+mn-cs"/>
                </a:rPr>
                <a:t> 3</a:t>
              </a:r>
            </a:p>
          </p:txBody>
        </p:sp>
        <p:sp>
          <p:nvSpPr>
            <p:cNvPr id="3" name="TextBox 2">
              <a:extLst>
                <a:ext uri="{FF2B5EF4-FFF2-40B4-BE49-F238E27FC236}">
                  <a16:creationId xmlns="" xmlns:a16="http://schemas.microsoft.com/office/drawing/2014/main" id="{4B43C42A-23CA-4F3E-C822-1106A1360F24}"/>
                </a:ext>
              </a:extLst>
            </p:cNvPr>
            <p:cNvSpPr txBox="1"/>
            <p:nvPr/>
          </p:nvSpPr>
          <p:spPr>
            <a:xfrm rot="20585798">
              <a:off x="765928" y="1956108"/>
              <a:ext cx="3557384" cy="830997"/>
            </a:xfrm>
            <a:prstGeom prst="rect">
              <a:avLst/>
            </a:prstGeom>
            <a:noFill/>
          </p:spPr>
          <p:txBody>
            <a:bodyPr wrap="none" rtlCol="0">
              <a:prstTxWarp prst="textArchUp">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err="1">
                  <a:ln>
                    <a:noFill/>
                  </a:ln>
                  <a:solidFill>
                    <a:srgbClr val="FF0000"/>
                  </a:solidFill>
                  <a:effectLst/>
                  <a:uLnTx/>
                  <a:uFillTx/>
                  <a:latin typeface="#9Slide03 AllRoundGothic" panose="020B0703020202020104" pitchFamily="34" charset="0"/>
                  <a:ea typeface="+mn-ea"/>
                  <a:cs typeface="+mn-cs"/>
                </a:rPr>
                <a:t>Bài</a:t>
              </a:r>
              <a:r>
                <a:rPr kumimoji="0" lang="en-US" sz="4800" b="0" i="0" u="none" strike="noStrike" kern="1200" cap="none" spc="0" normalizeH="0" baseline="0" noProof="0" dirty="0">
                  <a:ln>
                    <a:noFill/>
                  </a:ln>
                  <a:solidFill>
                    <a:srgbClr val="FF0000"/>
                  </a:solidFill>
                  <a:effectLst/>
                  <a:uLnTx/>
                  <a:uFillTx/>
                  <a:latin typeface="#9Slide03 AllRoundGothic" panose="020B0703020202020104" pitchFamily="34" charset="0"/>
                  <a:ea typeface="+mn-ea"/>
                  <a:cs typeface="+mn-cs"/>
                </a:rPr>
                <a:t> 66  </a:t>
              </a:r>
              <a:r>
                <a:rPr kumimoji="0" lang="en-US" sz="4800" b="0" i="0" u="none" strike="noStrike" kern="1200" cap="none" spc="0" normalizeH="0" baseline="0" noProof="0" dirty="0" err="1">
                  <a:ln>
                    <a:noFill/>
                  </a:ln>
                  <a:solidFill>
                    <a:srgbClr val="FF0000"/>
                  </a:solidFill>
                  <a:effectLst/>
                  <a:uLnTx/>
                  <a:uFillTx/>
                  <a:latin typeface="#9Slide03 AllRoundGothic" panose="020B0703020202020104" pitchFamily="34" charset="0"/>
                  <a:ea typeface="+mn-ea"/>
                  <a:cs typeface="+mn-cs"/>
                </a:rPr>
                <a:t>Tiết</a:t>
              </a:r>
              <a:r>
                <a:rPr kumimoji="0" lang="en-US" sz="4800" b="0" i="0" u="none" strike="noStrike" kern="1200" cap="none" spc="0" normalizeH="0" baseline="0" noProof="0" dirty="0">
                  <a:ln>
                    <a:noFill/>
                  </a:ln>
                  <a:solidFill>
                    <a:srgbClr val="FF0000"/>
                  </a:solidFill>
                  <a:effectLst/>
                  <a:uLnTx/>
                  <a:uFillTx/>
                  <a:latin typeface="#9Slide03 AllRoundGothic" panose="020B0703020202020104" pitchFamily="34" charset="0"/>
                  <a:ea typeface="+mn-ea"/>
                  <a:cs typeface="+mn-cs"/>
                </a:rPr>
                <a:t> </a:t>
              </a:r>
              <a:r>
                <a:rPr lang="en-US" sz="4800" dirty="0">
                  <a:solidFill>
                    <a:srgbClr val="FF0000"/>
                  </a:solidFill>
                  <a:latin typeface="#9Slide03 AllRoundGothic" panose="020B0703020202020104" pitchFamily="34" charset="0"/>
                </a:rPr>
                <a:t>3</a:t>
              </a:r>
              <a:endParaRPr kumimoji="0" lang="en-US" sz="4800" b="0" i="0" u="none" strike="noStrike" kern="1200" cap="none" spc="0" normalizeH="0" baseline="0" noProof="0" dirty="0">
                <a:ln>
                  <a:noFill/>
                </a:ln>
                <a:solidFill>
                  <a:srgbClr val="FF0000"/>
                </a:solidFill>
                <a:effectLst/>
                <a:uLnTx/>
                <a:uFillTx/>
                <a:latin typeface="#9Slide03 AllRoundGothic" panose="020B0703020202020104" pitchFamily="34" charset="0"/>
                <a:ea typeface="+mn-ea"/>
                <a:cs typeface="+mn-cs"/>
              </a:endParaRPr>
            </a:p>
          </p:txBody>
        </p:sp>
      </p:grpSp>
      <p:pic>
        <p:nvPicPr>
          <p:cNvPr id="4" name="Picture 3">
            <a:extLst>
              <a:ext uri="{FF2B5EF4-FFF2-40B4-BE49-F238E27FC236}">
                <a16:creationId xmlns="" xmlns:a16="http://schemas.microsoft.com/office/drawing/2014/main" id="{5FB0D6CD-19C2-644B-9B73-CF27AD821149}"/>
              </a:ext>
            </a:extLst>
          </p:cNvPr>
          <p:cNvPicPr>
            <a:picLocks noChangeAspect="1"/>
          </p:cNvPicPr>
          <p:nvPr/>
        </p:nvPicPr>
        <p:blipFill>
          <a:blip r:embed="rId2"/>
          <a:stretch>
            <a:fillRect/>
          </a:stretch>
        </p:blipFill>
        <p:spPr>
          <a:xfrm>
            <a:off x="5102593" y="591244"/>
            <a:ext cx="3225064" cy="1560711"/>
          </a:xfrm>
          <a:prstGeom prst="rect">
            <a:avLst/>
          </a:prstGeom>
        </p:spPr>
      </p:pic>
      <p:pic>
        <p:nvPicPr>
          <p:cNvPr id="7" name="Picture 6">
            <a:extLst>
              <a:ext uri="{FF2B5EF4-FFF2-40B4-BE49-F238E27FC236}">
                <a16:creationId xmlns="" xmlns:a16="http://schemas.microsoft.com/office/drawing/2014/main" id="{BE156364-1AFD-B373-58ED-148803168A66}"/>
              </a:ext>
            </a:extLst>
          </p:cNvPr>
          <p:cNvPicPr>
            <a:picLocks noChangeAspect="1"/>
          </p:cNvPicPr>
          <p:nvPr/>
        </p:nvPicPr>
        <p:blipFill>
          <a:blip r:embed="rId3"/>
          <a:stretch>
            <a:fillRect/>
          </a:stretch>
        </p:blipFill>
        <p:spPr>
          <a:xfrm>
            <a:off x="1821553" y="2684384"/>
            <a:ext cx="8967993" cy="327993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11B2B030-4738-4359-9E46-144B7C8BFF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17" y="8300"/>
            <a:ext cx="12193117" cy="68497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3" name="Rectangle 12">
            <a:extLst>
              <a:ext uri="{FF2B5EF4-FFF2-40B4-BE49-F238E27FC236}">
                <a16:creationId xmlns="" xmlns:a16="http://schemas.microsoft.com/office/drawing/2014/main" id="{E722B2DD-E14D-4972-9D98-5D6E61B1B2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114431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pic>
        <p:nvPicPr>
          <p:cNvPr id="6" name="Picture 5" descr="A cartoon of a coral reef&#10;&#10;Description automatically generated">
            <a:extLst>
              <a:ext uri="{FF2B5EF4-FFF2-40B4-BE49-F238E27FC236}">
                <a16:creationId xmlns="" xmlns:a16="http://schemas.microsoft.com/office/drawing/2014/main" id="{29234A71-CDB4-0E4E-B395-4E6E985CACE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5628"/>
          <a:stretch/>
        </p:blipFill>
        <p:spPr>
          <a:xfrm>
            <a:off x="13" y="7"/>
            <a:ext cx="12191987" cy="6866293"/>
          </a:xfrm>
          <a:prstGeom prst="rect">
            <a:avLst/>
          </a:prstGeom>
        </p:spPr>
      </p:pic>
      <p:sp>
        <p:nvSpPr>
          <p:cNvPr id="2" name="Rectangle: Rounded Corners 1">
            <a:extLst>
              <a:ext uri="{FF2B5EF4-FFF2-40B4-BE49-F238E27FC236}">
                <a16:creationId xmlns="" xmlns:a16="http://schemas.microsoft.com/office/drawing/2014/main" id="{4B993D1A-4609-A11E-B841-25A6D8A16783}"/>
              </a:ext>
            </a:extLst>
          </p:cNvPr>
          <p:cNvSpPr/>
          <p:nvPr/>
        </p:nvSpPr>
        <p:spPr>
          <a:xfrm>
            <a:off x="304800" y="381000"/>
            <a:ext cx="11639550" cy="6096000"/>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3" name="Oval 2">
            <a:extLst>
              <a:ext uri="{FF2B5EF4-FFF2-40B4-BE49-F238E27FC236}">
                <a16:creationId xmlns="" xmlns:a16="http://schemas.microsoft.com/office/drawing/2014/main" id="{3013E90C-99F5-52BF-398A-B938587F9683}"/>
              </a:ext>
            </a:extLst>
          </p:cNvPr>
          <p:cNvSpPr/>
          <p:nvPr/>
        </p:nvSpPr>
        <p:spPr>
          <a:xfrm>
            <a:off x="711140" y="390525"/>
            <a:ext cx="711200" cy="711200"/>
          </a:xfrm>
          <a:prstGeom prst="ellipse">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a:t>
            </a:r>
          </a:p>
        </p:txBody>
      </p:sp>
      <p:sp>
        <p:nvSpPr>
          <p:cNvPr id="7" name="TextBox 6">
            <a:extLst>
              <a:ext uri="{FF2B5EF4-FFF2-40B4-BE49-F238E27FC236}">
                <a16:creationId xmlns="" xmlns:a16="http://schemas.microsoft.com/office/drawing/2014/main" id="{1EA40FB5-57E7-B02A-6FB8-03E69E583D67}"/>
              </a:ext>
            </a:extLst>
          </p:cNvPr>
          <p:cNvSpPr txBox="1"/>
          <p:nvPr/>
        </p:nvSpPr>
        <p:spPr>
          <a:xfrm>
            <a:off x="1441389" y="450275"/>
            <a:ext cx="10045807" cy="584775"/>
          </a:xfrm>
          <a:prstGeom prst="rect">
            <a:avLst/>
          </a:prstGeom>
          <a:noFill/>
        </p:spPr>
        <p:txBody>
          <a:bodyPr wrap="square">
            <a:spAutoFit/>
          </a:bodyPr>
          <a:lstStyle/>
          <a:p>
            <a:pPr lvl="0"/>
            <a:r>
              <a:rPr lang="vi-VN" sz="3200" b="1" dirty="0">
                <a:solidFill>
                  <a:srgbClr val="C00000"/>
                </a:solidFill>
                <a:cs typeface="Arial" panose="020B0604020202020204" pitchFamily="34" charset="0"/>
              </a:rPr>
              <a:t>Chọn câu trả lời đúng.</a:t>
            </a:r>
            <a:endParaRPr kumimoji="0" lang="en-US" sz="3200" b="1" i="0"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 xmlns:a16="http://schemas.microsoft.com/office/drawing/2014/main" id="{2903F8A0-0612-EB2F-1508-8796401890D9}"/>
              </a:ext>
            </a:extLst>
          </p:cNvPr>
          <p:cNvSpPr txBox="1"/>
          <p:nvPr/>
        </p:nvSpPr>
        <p:spPr>
          <a:xfrm>
            <a:off x="1717614" y="1107500"/>
            <a:ext cx="10045807" cy="584775"/>
          </a:xfrm>
          <a:prstGeom prst="rect">
            <a:avLst/>
          </a:prstGeom>
          <a:noFill/>
        </p:spPr>
        <p:txBody>
          <a:bodyPr wrap="square">
            <a:spAutoFit/>
          </a:bodyPr>
          <a:lstStyle/>
          <a:p>
            <a:pPr lvl="0"/>
            <a:r>
              <a:rPr lang="vi-VN" sz="3200" b="1" dirty="0">
                <a:solidFill>
                  <a:srgbClr val="002060"/>
                </a:solidFill>
                <a:cs typeface="Arial" panose="020B0604020202020204" pitchFamily="34" charset="0"/>
              </a:rPr>
              <a:t>Biểu thức nào sau đây có giá trị lớn nhất?</a:t>
            </a:r>
            <a:endParaRPr kumimoji="0" lang="en-US" sz="32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p:txBody>
      </p:sp>
      <p:pic>
        <p:nvPicPr>
          <p:cNvPr id="9" name="Picture 8">
            <a:extLst>
              <a:ext uri="{FF2B5EF4-FFF2-40B4-BE49-F238E27FC236}">
                <a16:creationId xmlns="" xmlns:a16="http://schemas.microsoft.com/office/drawing/2014/main" id="{B3444200-9633-BFEB-A819-F27571E50C41}"/>
              </a:ext>
            </a:extLst>
          </p:cNvPr>
          <p:cNvPicPr>
            <a:picLocks noChangeAspect="1"/>
          </p:cNvPicPr>
          <p:nvPr/>
        </p:nvPicPr>
        <p:blipFill>
          <a:blip r:embed="rId3"/>
          <a:stretch>
            <a:fillRect/>
          </a:stretch>
        </p:blipFill>
        <p:spPr>
          <a:xfrm>
            <a:off x="2076450" y="2114550"/>
            <a:ext cx="7719786" cy="3524250"/>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 xmlns:a16="http://schemas.microsoft.com/office/drawing/2014/main" id="{F93DC2DA-E020-E3D4-84BB-7CAEF1A334AC}"/>
                  </a:ext>
                </a:extLst>
              </p:cNvPr>
              <p:cNvSpPr txBox="1"/>
              <p:nvPr/>
            </p:nvSpPr>
            <p:spPr>
              <a:xfrm>
                <a:off x="866774" y="3495675"/>
                <a:ext cx="2009775" cy="803682"/>
              </a:xfrm>
              <a:prstGeom prst="rect">
                <a:avLst/>
              </a:prstGeom>
              <a:noFill/>
            </p:spPr>
            <p:txBody>
              <a:bodyPr wrap="square" rtlCol="0">
                <a:spAutoFit/>
              </a:bodyPr>
              <a:lstStyle/>
              <a:p>
                <a:r>
                  <a:rPr lang="en-US" sz="3200" b="1" dirty="0">
                    <a:solidFill>
                      <a:srgbClr val="FF0000"/>
                    </a:solidFill>
                    <a:effectLst/>
                    <a:latin typeface="Cambria" panose="02040503050406030204" pitchFamily="18" charset="0"/>
                    <a:ea typeface="Cambria" panose="02040503050406030204" pitchFamily="18" charset="0"/>
                  </a:rPr>
                  <a:t>= </a:t>
                </a:r>
                <a14:m>
                  <m:oMath xmlns:m="http://schemas.openxmlformats.org/officeDocument/2006/math">
                    <m:f>
                      <m:fPr>
                        <m:ctrlPr>
                          <a:rPr lang="en-US" sz="3200" b="1" i="1">
                            <a:solidFill>
                              <a:srgbClr val="FF0000"/>
                            </a:solidFill>
                            <a:effectLst/>
                            <a:latin typeface="Cambria Math"/>
                            <a:ea typeface="MS Mincho" panose="02020609040205080304" pitchFamily="49" charset="-128"/>
                          </a:rPr>
                        </m:ctrlPr>
                      </m:fPr>
                      <m:num>
                        <m:r>
                          <a:rPr lang="en-US" sz="3200" b="1" i="1">
                            <a:solidFill>
                              <a:srgbClr val="FF0000"/>
                            </a:solidFill>
                            <a:effectLst/>
                            <a:latin typeface="Cambria Math" panose="02040503050406030204" pitchFamily="18" charset="0"/>
                            <a:ea typeface="MS Mincho" panose="02020609040205080304" pitchFamily="49" charset="-128"/>
                            <a:cs typeface="Times New Roman" panose="02020603050405020304" pitchFamily="18" charset="0"/>
                          </a:rPr>
                          <m:t>𝟑𝟎</m:t>
                        </m:r>
                      </m:num>
                      <m:den>
                        <m:r>
                          <a:rPr lang="en-US" sz="3200" b="1" i="1">
                            <a:solidFill>
                              <a:srgbClr val="FF0000"/>
                            </a:solidFill>
                            <a:effectLst/>
                            <a:latin typeface="Cambria Math" panose="02040503050406030204" pitchFamily="18" charset="0"/>
                            <a:ea typeface="MS Mincho" panose="02020609040205080304" pitchFamily="49" charset="-128"/>
                            <a:cs typeface="Times New Roman" panose="02020603050405020304" pitchFamily="18" charset="0"/>
                          </a:rPr>
                          <m:t>𝟏𝟎</m:t>
                        </m:r>
                      </m:den>
                    </m:f>
                  </m:oMath>
                </a14:m>
                <a:r>
                  <a:rPr lang="en-US" sz="3200" b="1" dirty="0">
                    <a:solidFill>
                      <a:srgbClr val="FF0000"/>
                    </a:solidFill>
                    <a:effectLst/>
                    <a:latin typeface="Cambria" panose="02040503050406030204" pitchFamily="18" charset="0"/>
                    <a:ea typeface="Cambria" panose="02040503050406030204" pitchFamily="18" charset="0"/>
                  </a:rPr>
                  <a:t> = 10</a:t>
                </a:r>
                <a:endParaRPr lang="en-US" sz="3200" b="1" dirty="0">
                  <a:solidFill>
                    <a:srgbClr val="FF0000"/>
                  </a:solidFill>
                  <a:latin typeface="Cambria" panose="02040503050406030204" pitchFamily="18" charset="0"/>
                  <a:ea typeface="Cambria" panose="02040503050406030204" pitchFamily="18" charset="0"/>
                </a:endParaRPr>
              </a:p>
            </p:txBody>
          </p:sp>
        </mc:Choice>
        <mc:Fallback xmlns="">
          <p:sp>
            <p:nvSpPr>
              <p:cNvPr id="10" name="TextBox 9">
                <a:extLst>
                  <a:ext uri="{FF2B5EF4-FFF2-40B4-BE49-F238E27FC236}">
                    <a16:creationId xmlns:a16="http://schemas.microsoft.com/office/drawing/2014/main" id="{F93DC2DA-E020-E3D4-84BB-7CAEF1A334AC}"/>
                  </a:ext>
                </a:extLst>
              </p:cNvPr>
              <p:cNvSpPr txBox="1">
                <a:spLocks noRot="1" noChangeAspect="1" noMove="1" noResize="1" noEditPoints="1" noAdjustHandles="1" noChangeArrowheads="1" noChangeShapeType="1" noTextEdit="1"/>
              </p:cNvSpPr>
              <p:nvPr/>
            </p:nvSpPr>
            <p:spPr>
              <a:xfrm>
                <a:off x="866774" y="3495675"/>
                <a:ext cx="2009775" cy="803682"/>
              </a:xfrm>
              <a:prstGeom prst="rect">
                <a:avLst/>
              </a:prstGeom>
              <a:blipFill>
                <a:blip r:embed="rId4"/>
                <a:stretch>
                  <a:fillRect l="-7576" b="-984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 xmlns:a16="http://schemas.microsoft.com/office/drawing/2014/main" id="{EF7EC8AB-A058-0F07-ED25-42B4E4E3514B}"/>
                  </a:ext>
                </a:extLst>
              </p:cNvPr>
              <p:cNvSpPr txBox="1"/>
              <p:nvPr/>
            </p:nvSpPr>
            <p:spPr>
              <a:xfrm>
                <a:off x="4495800" y="4657725"/>
                <a:ext cx="3400425" cy="834716"/>
              </a:xfrm>
              <a:prstGeom prst="rect">
                <a:avLst/>
              </a:prstGeom>
              <a:noFill/>
            </p:spPr>
            <p:txBody>
              <a:bodyPr wrap="square" rtlCol="0">
                <a:spAutoFit/>
              </a:bodyPr>
              <a:lstStyle/>
              <a:p>
                <a:r>
                  <a:rPr lang="en-US" sz="3200" b="1" dirty="0">
                    <a:solidFill>
                      <a:srgbClr val="FF0000"/>
                    </a:solidFill>
                    <a:latin typeface="Cambria" panose="02040503050406030204" pitchFamily="18" charset="0"/>
                    <a:ea typeface="Cambria" panose="02040503050406030204" pitchFamily="18" charset="0"/>
                  </a:rPr>
                  <a:t>= </a:t>
                </a:r>
                <a14:m>
                  <m:oMath xmlns:m="http://schemas.openxmlformats.org/officeDocument/2006/math">
                    <m:f>
                      <m:fPr>
                        <m:ctrlPr>
                          <a:rPr lang="en-US" sz="3200" b="1" i="1">
                            <a:solidFill>
                              <a:srgbClr val="FF0000"/>
                            </a:solidFill>
                            <a:latin typeface="Cambria Math"/>
                          </a:rPr>
                        </m:ctrlPr>
                      </m:fPr>
                      <m:num>
                        <m:r>
                          <a:rPr lang="en-US" sz="3200" b="1" i="1">
                            <a:solidFill>
                              <a:srgbClr val="FF0000"/>
                            </a:solidFill>
                            <a:latin typeface="Cambria Math" panose="02040503050406030204" pitchFamily="18" charset="0"/>
                          </a:rPr>
                          <m:t>𝟑</m:t>
                        </m:r>
                      </m:num>
                      <m:den>
                        <m:r>
                          <a:rPr lang="en-US" sz="3200" b="1" i="1">
                            <a:solidFill>
                              <a:srgbClr val="FF0000"/>
                            </a:solidFill>
                            <a:latin typeface="Cambria Math" panose="02040503050406030204" pitchFamily="18" charset="0"/>
                          </a:rPr>
                          <m:t>𝟔</m:t>
                        </m:r>
                      </m:den>
                    </m:f>
                  </m:oMath>
                </a14:m>
                <a:r>
                  <a:rPr lang="en-US" sz="3200" b="1" dirty="0">
                    <a:solidFill>
                      <a:srgbClr val="FF0000"/>
                    </a:solidFill>
                    <a:latin typeface="Cambria" panose="02040503050406030204" pitchFamily="18" charset="0"/>
                    <a:ea typeface="Cambria" panose="02040503050406030204" pitchFamily="18" charset="0"/>
                  </a:rPr>
                  <a:t> : 5 = </a:t>
                </a:r>
                <a14:m>
                  <m:oMath xmlns:m="http://schemas.openxmlformats.org/officeDocument/2006/math">
                    <m:f>
                      <m:fPr>
                        <m:ctrlPr>
                          <a:rPr lang="en-US" sz="3200" b="1" i="1">
                            <a:solidFill>
                              <a:srgbClr val="FF0000"/>
                            </a:solidFill>
                            <a:latin typeface="Cambria Math"/>
                          </a:rPr>
                        </m:ctrlPr>
                      </m:fPr>
                      <m:num>
                        <m:r>
                          <a:rPr lang="en-US" sz="3200" b="1" i="1">
                            <a:solidFill>
                              <a:srgbClr val="FF0000"/>
                            </a:solidFill>
                            <a:latin typeface="Cambria Math" panose="02040503050406030204" pitchFamily="18" charset="0"/>
                          </a:rPr>
                          <m:t>𝟑</m:t>
                        </m:r>
                      </m:num>
                      <m:den>
                        <m:r>
                          <a:rPr lang="en-US" sz="3200" b="1" i="1">
                            <a:solidFill>
                              <a:srgbClr val="FF0000"/>
                            </a:solidFill>
                            <a:latin typeface="Cambria Math" panose="02040503050406030204" pitchFamily="18" charset="0"/>
                          </a:rPr>
                          <m:t>𝟑𝟎</m:t>
                        </m:r>
                      </m:den>
                    </m:f>
                    <m:r>
                      <a:rPr lang="en-US" sz="3200" b="1" i="1" smtClean="0">
                        <a:solidFill>
                          <a:srgbClr val="FF0000"/>
                        </a:solidFill>
                        <a:latin typeface="Cambria Math" panose="02040503050406030204" pitchFamily="18" charset="0"/>
                      </a:rPr>
                      <m:t>=</m:t>
                    </m:r>
                    <m:f>
                      <m:fPr>
                        <m:ctrlPr>
                          <a:rPr lang="en-US" sz="3200" b="1" i="1" smtClean="0">
                            <a:solidFill>
                              <a:srgbClr val="FF0000"/>
                            </a:solidFill>
                            <a:latin typeface="Cambria Math"/>
                          </a:rPr>
                        </m:ctrlPr>
                      </m:fPr>
                      <m:num>
                        <m:r>
                          <a:rPr lang="en-US" sz="3200" b="1" i="1" smtClean="0">
                            <a:solidFill>
                              <a:srgbClr val="FF0000"/>
                            </a:solidFill>
                            <a:latin typeface="Cambria Math" panose="02040503050406030204" pitchFamily="18" charset="0"/>
                          </a:rPr>
                          <m:t>𝟏</m:t>
                        </m:r>
                      </m:num>
                      <m:den>
                        <m:r>
                          <a:rPr lang="en-US" sz="3200" b="1" i="1" smtClean="0">
                            <a:solidFill>
                              <a:srgbClr val="FF0000"/>
                            </a:solidFill>
                            <a:latin typeface="Cambria Math" panose="02040503050406030204" pitchFamily="18" charset="0"/>
                          </a:rPr>
                          <m:t>𝟏</m:t>
                        </m:r>
                        <m:r>
                          <a:rPr lang="en-US" sz="3200" b="1" i="1">
                            <a:solidFill>
                              <a:srgbClr val="FF0000"/>
                            </a:solidFill>
                            <a:latin typeface="Cambria Math" panose="02040503050406030204" pitchFamily="18" charset="0"/>
                          </a:rPr>
                          <m:t>𝟎</m:t>
                        </m:r>
                      </m:den>
                    </m:f>
                  </m:oMath>
                </a14:m>
                <a:endParaRPr lang="en-US" sz="4800" b="1" dirty="0">
                  <a:solidFill>
                    <a:srgbClr val="FF0000"/>
                  </a:solidFill>
                  <a:latin typeface="Cambria" panose="02040503050406030204" pitchFamily="18" charset="0"/>
                  <a:ea typeface="Cambria" panose="02040503050406030204" pitchFamily="18" charset="0"/>
                </a:endParaRPr>
              </a:p>
            </p:txBody>
          </p:sp>
        </mc:Choice>
        <mc:Fallback xmlns="">
          <p:sp>
            <p:nvSpPr>
              <p:cNvPr id="12" name="TextBox 11">
                <a:extLst>
                  <a:ext uri="{FF2B5EF4-FFF2-40B4-BE49-F238E27FC236}">
                    <a16:creationId xmlns:a16="http://schemas.microsoft.com/office/drawing/2014/main" id="{EF7EC8AB-A058-0F07-ED25-42B4E4E3514B}"/>
                  </a:ext>
                </a:extLst>
              </p:cNvPr>
              <p:cNvSpPr txBox="1">
                <a:spLocks noRot="1" noChangeAspect="1" noMove="1" noResize="1" noEditPoints="1" noAdjustHandles="1" noChangeArrowheads="1" noChangeShapeType="1" noTextEdit="1"/>
              </p:cNvSpPr>
              <p:nvPr/>
            </p:nvSpPr>
            <p:spPr>
              <a:xfrm>
                <a:off x="4495800" y="4657725"/>
                <a:ext cx="3400425" cy="834716"/>
              </a:xfrm>
              <a:prstGeom prst="rect">
                <a:avLst/>
              </a:prstGeom>
              <a:blipFill>
                <a:blip r:embed="rId5"/>
                <a:stretch>
                  <a:fillRect l="-4668" b="-583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 xmlns:a16="http://schemas.microsoft.com/office/drawing/2014/main" id="{426C0D92-8763-7EF6-7DC2-A1DED53AEE07}"/>
                  </a:ext>
                </a:extLst>
              </p:cNvPr>
              <p:cNvSpPr txBox="1"/>
              <p:nvPr/>
            </p:nvSpPr>
            <p:spPr>
              <a:xfrm>
                <a:off x="9467850" y="3476625"/>
                <a:ext cx="2343149" cy="1301062"/>
              </a:xfrm>
              <a:prstGeom prst="rect">
                <a:avLst/>
              </a:prstGeom>
              <a:noFill/>
            </p:spPr>
            <p:txBody>
              <a:bodyPr wrap="square" rtlCol="0">
                <a:spAutoFit/>
              </a:bodyPr>
              <a:lstStyle/>
              <a:p>
                <a:r>
                  <a:rPr lang="en-US" sz="3200" b="1" dirty="0">
                    <a:solidFill>
                      <a:srgbClr val="FF0000"/>
                    </a:solidFill>
                    <a:latin typeface="Cambria" panose="02040503050406030204" pitchFamily="18" charset="0"/>
                    <a:ea typeface="Cambria" panose="02040503050406030204" pitchFamily="18" charset="0"/>
                  </a:rPr>
                  <a:t>= </a:t>
                </a:r>
                <a14:m>
                  <m:oMath xmlns:m="http://schemas.openxmlformats.org/officeDocument/2006/math">
                    <m:f>
                      <m:fPr>
                        <m:ctrlPr>
                          <a:rPr lang="en-US" sz="3200" b="1" i="1">
                            <a:solidFill>
                              <a:srgbClr val="FF0000"/>
                            </a:solidFill>
                            <a:latin typeface="Cambria Math"/>
                          </a:rPr>
                        </m:ctrlPr>
                      </m:fPr>
                      <m:num>
                        <m:r>
                          <a:rPr lang="en-US" sz="3200" b="1" i="1">
                            <a:solidFill>
                              <a:srgbClr val="FF0000"/>
                            </a:solidFill>
                            <a:latin typeface="Cambria Math" panose="02040503050406030204" pitchFamily="18" charset="0"/>
                          </a:rPr>
                          <m:t>𝟓𝟔</m:t>
                        </m:r>
                      </m:num>
                      <m:den>
                        <m:r>
                          <a:rPr lang="en-US" sz="3200" b="1" i="1">
                            <a:solidFill>
                              <a:srgbClr val="FF0000"/>
                            </a:solidFill>
                            <a:latin typeface="Cambria Math" panose="02040503050406030204" pitchFamily="18" charset="0"/>
                          </a:rPr>
                          <m:t>𝟏𝟐</m:t>
                        </m:r>
                      </m:den>
                    </m:f>
                  </m:oMath>
                </a14:m>
                <a:r>
                  <a:rPr lang="en-US" sz="3200" b="1" dirty="0">
                    <a:solidFill>
                      <a:srgbClr val="FF0000"/>
                    </a:solidFill>
                    <a:latin typeface="Cambria" panose="02040503050406030204" pitchFamily="18" charset="0"/>
                    <a:ea typeface="Cambria" panose="02040503050406030204" pitchFamily="18" charset="0"/>
                  </a:rPr>
                  <a:t> : </a:t>
                </a:r>
                <a14:m>
                  <m:oMath xmlns:m="http://schemas.openxmlformats.org/officeDocument/2006/math">
                    <m:f>
                      <m:fPr>
                        <m:ctrlPr>
                          <a:rPr lang="en-US" sz="3200" b="1" i="1">
                            <a:solidFill>
                              <a:srgbClr val="FF0000"/>
                            </a:solidFill>
                            <a:latin typeface="Cambria Math"/>
                          </a:rPr>
                        </m:ctrlPr>
                      </m:fPr>
                      <m:num>
                        <m:r>
                          <a:rPr lang="en-US" sz="3200" b="1" i="1">
                            <a:solidFill>
                              <a:srgbClr val="FF0000"/>
                            </a:solidFill>
                            <a:latin typeface="Cambria Math" panose="02040503050406030204" pitchFamily="18" charset="0"/>
                          </a:rPr>
                          <m:t>𝟏</m:t>
                        </m:r>
                      </m:num>
                      <m:den>
                        <m:r>
                          <a:rPr lang="en-US" sz="3200" b="1" i="1">
                            <a:solidFill>
                              <a:srgbClr val="FF0000"/>
                            </a:solidFill>
                            <a:latin typeface="Cambria Math" panose="02040503050406030204" pitchFamily="18" charset="0"/>
                          </a:rPr>
                          <m:t>𝟑</m:t>
                        </m:r>
                      </m:den>
                    </m:f>
                  </m:oMath>
                </a14:m>
                <a:r>
                  <a:rPr lang="en-US" sz="3200" b="1" dirty="0">
                    <a:solidFill>
                      <a:srgbClr val="FF0000"/>
                    </a:solidFill>
                    <a:latin typeface="Cambria" panose="02040503050406030204" pitchFamily="18" charset="0"/>
                    <a:ea typeface="Cambria" panose="02040503050406030204" pitchFamily="18" charset="0"/>
                  </a:rPr>
                  <a:t> = </a:t>
                </a:r>
                <a14:m>
                  <m:oMath xmlns:m="http://schemas.openxmlformats.org/officeDocument/2006/math">
                    <m:f>
                      <m:fPr>
                        <m:ctrlPr>
                          <a:rPr lang="en-US" sz="3200" b="1" i="1">
                            <a:solidFill>
                              <a:srgbClr val="FF0000"/>
                            </a:solidFill>
                            <a:latin typeface="Cambria Math"/>
                          </a:rPr>
                        </m:ctrlPr>
                      </m:fPr>
                      <m:num>
                        <m:r>
                          <a:rPr lang="en-US" sz="3200" b="1" i="1">
                            <a:solidFill>
                              <a:srgbClr val="FF0000"/>
                            </a:solidFill>
                            <a:latin typeface="Cambria Math" panose="02040503050406030204" pitchFamily="18" charset="0"/>
                          </a:rPr>
                          <m:t>𝟏𝟔𝟖</m:t>
                        </m:r>
                      </m:num>
                      <m:den>
                        <m:r>
                          <a:rPr lang="en-US" sz="3200" b="1" i="1">
                            <a:solidFill>
                              <a:srgbClr val="FF0000"/>
                            </a:solidFill>
                            <a:latin typeface="Cambria Math" panose="02040503050406030204" pitchFamily="18" charset="0"/>
                          </a:rPr>
                          <m:t>𝟏𝟐</m:t>
                        </m:r>
                      </m:den>
                    </m:f>
                  </m:oMath>
                </a14:m>
                <a:r>
                  <a:rPr lang="en-US" sz="3200" b="1" dirty="0">
                    <a:solidFill>
                      <a:srgbClr val="FF0000"/>
                    </a:solidFill>
                    <a:latin typeface="Cambria" panose="02040503050406030204" pitchFamily="18" charset="0"/>
                    <a:ea typeface="Cambria" panose="02040503050406030204" pitchFamily="18" charset="0"/>
                  </a:rPr>
                  <a:t> = 14</a:t>
                </a:r>
                <a:endParaRPr lang="en-US" sz="7200" b="1" dirty="0">
                  <a:solidFill>
                    <a:srgbClr val="FF0000"/>
                  </a:solidFill>
                  <a:latin typeface="Cambria" panose="02040503050406030204" pitchFamily="18" charset="0"/>
                  <a:ea typeface="Cambria" panose="02040503050406030204" pitchFamily="18" charset="0"/>
                </a:endParaRPr>
              </a:p>
            </p:txBody>
          </p:sp>
        </mc:Choice>
        <mc:Fallback xmlns="">
          <p:sp>
            <p:nvSpPr>
              <p:cNvPr id="14" name="TextBox 13">
                <a:extLst>
                  <a:ext uri="{FF2B5EF4-FFF2-40B4-BE49-F238E27FC236}">
                    <a16:creationId xmlns:a16="http://schemas.microsoft.com/office/drawing/2014/main" id="{426C0D92-8763-7EF6-7DC2-A1DED53AEE07}"/>
                  </a:ext>
                </a:extLst>
              </p:cNvPr>
              <p:cNvSpPr txBox="1">
                <a:spLocks noRot="1" noChangeAspect="1" noMove="1" noResize="1" noEditPoints="1" noAdjustHandles="1" noChangeArrowheads="1" noChangeShapeType="1" noTextEdit="1"/>
              </p:cNvSpPr>
              <p:nvPr/>
            </p:nvSpPr>
            <p:spPr>
              <a:xfrm>
                <a:off x="9467850" y="3476625"/>
                <a:ext cx="2343149" cy="1301062"/>
              </a:xfrm>
              <a:prstGeom prst="rect">
                <a:avLst/>
              </a:prstGeom>
              <a:blipFill>
                <a:blip r:embed="rId6"/>
                <a:stretch>
                  <a:fillRect l="-6510" b="-14019"/>
                </a:stretch>
              </a:blipFill>
            </p:spPr>
            <p:txBody>
              <a:bodyPr/>
              <a:lstStyle/>
              <a:p>
                <a:r>
                  <a:rPr lang="en-US">
                    <a:noFill/>
                  </a:rPr>
                  <a:t> </a:t>
                </a:r>
              </a:p>
            </p:txBody>
          </p:sp>
        </mc:Fallback>
      </mc:AlternateContent>
      <p:pic>
        <p:nvPicPr>
          <p:cNvPr id="16" name="Picture 15">
            <a:extLst>
              <a:ext uri="{FF2B5EF4-FFF2-40B4-BE49-F238E27FC236}">
                <a16:creationId xmlns="" xmlns:a16="http://schemas.microsoft.com/office/drawing/2014/main" id="{439BA517-332E-E545-62BE-F740B78860F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515475" y="4429125"/>
            <a:ext cx="1382937" cy="1170905"/>
          </a:xfrm>
          <a:prstGeom prst="rect">
            <a:avLst/>
          </a:prstGeom>
        </p:spPr>
      </p:pic>
    </p:spTree>
    <p:extLst>
      <p:ext uri="{BB962C8B-B14F-4D97-AF65-F5344CB8AC3E}">
        <p14:creationId xmlns:p14="http://schemas.microsoft.com/office/powerpoint/2010/main" val="23488486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par>
                                <p:cTn id="18" presetID="16" presetClass="entr" presetSubtype="21"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arn(inVertical)">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down)">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16"/>
                                        </p:tgtEl>
                                        <p:attrNameLst>
                                          <p:attrName>style.visibility</p:attrName>
                                        </p:attrNameLst>
                                      </p:cBhvr>
                                      <p:to>
                                        <p:strVal val="visible"/>
                                      </p:to>
                                    </p:set>
                                    <p:anim calcmode="lin" valueType="num">
                                      <p:cBhvr additive="base">
                                        <p:cTn id="40" dur="500" fill="hold"/>
                                        <p:tgtEl>
                                          <p:spTgt spid="16"/>
                                        </p:tgtEl>
                                        <p:attrNameLst>
                                          <p:attrName>ppt_x</p:attrName>
                                        </p:attrNameLst>
                                      </p:cBhvr>
                                      <p:tavLst>
                                        <p:tav tm="0">
                                          <p:val>
                                            <p:strVal val="#ppt_x"/>
                                          </p:val>
                                        </p:tav>
                                        <p:tav tm="100000">
                                          <p:val>
                                            <p:strVal val="#ppt_x"/>
                                          </p:val>
                                        </p:tav>
                                      </p:tavLst>
                                    </p:anim>
                                    <p:anim calcmode="lin" valueType="num">
                                      <p:cBhvr additive="base">
                                        <p:cTn id="4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4" grpId="0"/>
      <p:bldP spid="10" grpId="0"/>
      <p:bldP spid="12"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11B2B030-4738-4359-9E46-144B7C8BFF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17" y="8300"/>
            <a:ext cx="12193117" cy="68497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3" name="Rectangle 12">
            <a:extLst>
              <a:ext uri="{FF2B5EF4-FFF2-40B4-BE49-F238E27FC236}">
                <a16:creationId xmlns="" xmlns:a16="http://schemas.microsoft.com/office/drawing/2014/main" id="{E722B2DD-E14D-4972-9D98-5D6E61B1B2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114431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pic>
        <p:nvPicPr>
          <p:cNvPr id="6" name="Picture 5" descr="A cartoon of a coral reef&#10;&#10;Description automatically generated">
            <a:extLst>
              <a:ext uri="{FF2B5EF4-FFF2-40B4-BE49-F238E27FC236}">
                <a16:creationId xmlns="" xmlns:a16="http://schemas.microsoft.com/office/drawing/2014/main" id="{29234A71-CDB4-0E4E-B395-4E6E985CACE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5628"/>
          <a:stretch/>
        </p:blipFill>
        <p:spPr>
          <a:xfrm>
            <a:off x="13" y="7"/>
            <a:ext cx="12191987" cy="6866293"/>
          </a:xfrm>
          <a:prstGeom prst="rect">
            <a:avLst/>
          </a:prstGeom>
        </p:spPr>
      </p:pic>
      <p:sp>
        <p:nvSpPr>
          <p:cNvPr id="2" name="Rectangle: Rounded Corners 1">
            <a:extLst>
              <a:ext uri="{FF2B5EF4-FFF2-40B4-BE49-F238E27FC236}">
                <a16:creationId xmlns="" xmlns:a16="http://schemas.microsoft.com/office/drawing/2014/main" id="{4B993D1A-4609-A11E-B841-25A6D8A16783}"/>
              </a:ext>
            </a:extLst>
          </p:cNvPr>
          <p:cNvSpPr/>
          <p:nvPr/>
        </p:nvSpPr>
        <p:spPr>
          <a:xfrm>
            <a:off x="304800" y="238125"/>
            <a:ext cx="11480800" cy="6238875"/>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3" name="Oval 2">
            <a:extLst>
              <a:ext uri="{FF2B5EF4-FFF2-40B4-BE49-F238E27FC236}">
                <a16:creationId xmlns="" xmlns:a16="http://schemas.microsoft.com/office/drawing/2014/main" id="{3013E90C-99F5-52BF-398A-B938587F9683}"/>
              </a:ext>
            </a:extLst>
          </p:cNvPr>
          <p:cNvSpPr/>
          <p:nvPr/>
        </p:nvSpPr>
        <p:spPr>
          <a:xfrm>
            <a:off x="692090" y="152400"/>
            <a:ext cx="603310" cy="571500"/>
          </a:xfrm>
          <a:prstGeom prst="ellipse">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a:t>
            </a:r>
          </a:p>
        </p:txBody>
      </p:sp>
      <p:sp>
        <p:nvSpPr>
          <p:cNvPr id="7" name="TextBox 6">
            <a:extLst>
              <a:ext uri="{FF2B5EF4-FFF2-40B4-BE49-F238E27FC236}">
                <a16:creationId xmlns="" xmlns:a16="http://schemas.microsoft.com/office/drawing/2014/main" id="{6A98A64B-7690-5338-DDB4-9161E70F8400}"/>
              </a:ext>
            </a:extLst>
          </p:cNvPr>
          <p:cNvSpPr txBox="1"/>
          <p:nvPr/>
        </p:nvSpPr>
        <p:spPr>
          <a:xfrm>
            <a:off x="1305629" y="142875"/>
            <a:ext cx="9952968"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err="1">
                <a:ln>
                  <a:noFill/>
                </a:ln>
                <a:solidFill>
                  <a:srgbClr val="C00000"/>
                </a:solidFill>
                <a:effectLst/>
                <a:uLnTx/>
                <a:uFillTx/>
                <a:latin typeface="Calibri" panose="020F0502020204030204" pitchFamily="34" charset="0"/>
                <a:ea typeface="Calibri" panose="020F0502020204030204" pitchFamily="34" charset="0"/>
                <a:cs typeface="Calibri" panose="020F0502020204030204" pitchFamily="34" charset="0"/>
              </a:rPr>
              <a:t>Số</a:t>
            </a:r>
            <a:r>
              <a:rPr kumimoji="0" lang="en-US" sz="4000" b="0" i="0" u="none" strike="noStrike" kern="1200" cap="none" spc="0" normalizeH="0" baseline="0" noProof="0" dirty="0">
                <a:ln>
                  <a:noFill/>
                </a:ln>
                <a:solidFill>
                  <a:srgbClr val="C00000"/>
                </a:solidFill>
                <a:effectLst/>
                <a:uLnTx/>
                <a:uFillTx/>
                <a:latin typeface="Calibri" panose="020F0502020204030204" pitchFamily="34" charset="0"/>
                <a:ea typeface="Calibri" panose="020F0502020204030204" pitchFamily="34" charset="0"/>
                <a:cs typeface="Calibri" panose="020F0502020204030204" pitchFamily="34" charset="0"/>
              </a:rPr>
              <a:t>?</a:t>
            </a:r>
          </a:p>
        </p:txBody>
      </p:sp>
      <p:grpSp>
        <p:nvGrpSpPr>
          <p:cNvPr id="14" name="Group 13">
            <a:extLst>
              <a:ext uri="{FF2B5EF4-FFF2-40B4-BE49-F238E27FC236}">
                <a16:creationId xmlns="" xmlns:a16="http://schemas.microsoft.com/office/drawing/2014/main" id="{0AFA3D91-593F-A6BC-00F4-D968851876F9}"/>
              </a:ext>
            </a:extLst>
          </p:cNvPr>
          <p:cNvGrpSpPr/>
          <p:nvPr/>
        </p:nvGrpSpPr>
        <p:grpSpPr>
          <a:xfrm>
            <a:off x="562678" y="828675"/>
            <a:ext cx="11000671" cy="2444708"/>
            <a:chOff x="657928" y="1333500"/>
            <a:chExt cx="11000671" cy="2444708"/>
          </a:xfrm>
        </p:grpSpPr>
        <mc:AlternateContent xmlns:mc="http://schemas.openxmlformats.org/markup-compatibility/2006" xmlns:a14="http://schemas.microsoft.com/office/drawing/2010/main">
          <mc:Choice Requires="a14">
            <p:sp>
              <p:nvSpPr>
                <p:cNvPr id="4" name="TextBox 3">
                  <a:extLst>
                    <a:ext uri="{FF2B5EF4-FFF2-40B4-BE49-F238E27FC236}">
                      <a16:creationId xmlns="" xmlns:a16="http://schemas.microsoft.com/office/drawing/2014/main" id="{8844F4F8-84CE-7C3B-E92C-13A56BD57F44}"/>
                    </a:ext>
                  </a:extLst>
                </p:cNvPr>
                <p:cNvSpPr txBox="1"/>
                <p:nvPr/>
              </p:nvSpPr>
              <p:spPr>
                <a:xfrm>
                  <a:off x="657928" y="1333500"/>
                  <a:ext cx="11000671" cy="2444708"/>
                </a:xfrm>
                <a:prstGeom prst="rect">
                  <a:avLst/>
                </a:prstGeom>
                <a:noFill/>
              </p:spPr>
              <p:txBody>
                <a:bodyPr wrap="square">
                  <a:spAutoFit/>
                </a:bodyPr>
                <a:lstStyle/>
                <a:p>
                  <a:pPr algn="just"/>
                  <a:r>
                    <a:rPr lang="vi-VN" sz="2600" b="0" i="0" dirty="0">
                      <a:solidFill>
                        <a:srgbClr val="002060"/>
                      </a:solidFill>
                      <a:effectLst/>
                      <a:latin typeface="Calibri" panose="020F0502020204030204" pitchFamily="34" charset="0"/>
                      <a:cs typeface="Calibri" panose="020F0502020204030204" pitchFamily="34" charset="0"/>
                    </a:rPr>
                    <a:t>Công ty Kim Sơn nhận được đơn hàng làm 1 000 chiếc hộp cói, trong đó tổ của Bác Diễm nhận đan </a:t>
                  </a:r>
                  <a:r>
                    <a:rPr lang="en-US" sz="2800" b="1" dirty="0">
                      <a:solidFill>
                        <a:srgbClr val="002060"/>
                      </a:solidFill>
                    </a:rPr>
                    <a:t> </a:t>
                  </a:r>
                  <a14:m>
                    <m:oMath xmlns:m="http://schemas.openxmlformats.org/officeDocument/2006/math">
                      <m:f>
                        <m:fPr>
                          <m:ctrlPr>
                            <a:rPr lang="en-US" sz="2800" b="1" i="1" smtClean="0">
                              <a:solidFill>
                                <a:srgbClr val="002060"/>
                              </a:solidFill>
                              <a:latin typeface="Cambria Math"/>
                            </a:rPr>
                          </m:ctrlPr>
                        </m:fPr>
                        <m:num>
                          <m:r>
                            <a:rPr lang="en-US" sz="2800" b="1" i="1" smtClean="0">
                              <a:solidFill>
                                <a:srgbClr val="002060"/>
                              </a:solidFill>
                              <a:latin typeface="Cambria Math" panose="02040503050406030204" pitchFamily="18" charset="0"/>
                            </a:rPr>
                            <m:t>𝟏</m:t>
                          </m:r>
                        </m:num>
                        <m:den>
                          <m:r>
                            <a:rPr lang="en-US" sz="2800" b="1" i="1" smtClean="0">
                              <a:solidFill>
                                <a:srgbClr val="002060"/>
                              </a:solidFill>
                              <a:latin typeface="Cambria Math" panose="02040503050406030204" pitchFamily="18" charset="0"/>
                            </a:rPr>
                            <m:t>𝟒</m:t>
                          </m:r>
                        </m:den>
                      </m:f>
                      <m:r>
                        <a:rPr lang="en-US" sz="2800" b="1" i="1">
                          <a:solidFill>
                            <a:srgbClr val="002060"/>
                          </a:solidFill>
                          <a:latin typeface="Cambria Math" panose="02040503050406030204" pitchFamily="18" charset="0"/>
                        </a:rPr>
                        <m:t> </m:t>
                      </m:r>
                    </m:oMath>
                  </a14:m>
                  <a:r>
                    <a:rPr lang="vi-VN" sz="2600" b="0" i="0" dirty="0">
                      <a:solidFill>
                        <a:srgbClr val="002060"/>
                      </a:solidFill>
                      <a:effectLst/>
                      <a:latin typeface="Calibri" panose="020F0502020204030204" pitchFamily="34" charset="0"/>
                      <a:cs typeface="Calibri" panose="020F0502020204030204" pitchFamily="34" charset="0"/>
                    </a:rPr>
                    <a:t> đơn hàng.</a:t>
                  </a:r>
                </a:p>
                <a:p>
                  <a:pPr algn="just"/>
                  <a:r>
                    <a:rPr lang="vi-VN" sz="2600" b="0" i="0" dirty="0">
                      <a:solidFill>
                        <a:srgbClr val="002060"/>
                      </a:solidFill>
                      <a:effectLst/>
                      <a:latin typeface="Calibri" panose="020F0502020204030204" pitchFamily="34" charset="0"/>
                      <a:cs typeface="Calibri" panose="020F0502020204030204" pitchFamily="34" charset="0"/>
                    </a:rPr>
                    <a:t>a) Tổ của bác Diễm nhận đan </a:t>
                  </a:r>
                  <a:r>
                    <a:rPr lang="en-US" sz="2600" b="0" i="0" dirty="0">
                      <a:solidFill>
                        <a:srgbClr val="002060"/>
                      </a:solidFill>
                      <a:effectLst/>
                      <a:latin typeface="Calibri" panose="020F0502020204030204" pitchFamily="34" charset="0"/>
                      <a:cs typeface="Calibri" panose="020F0502020204030204" pitchFamily="34" charset="0"/>
                    </a:rPr>
                    <a:t>     </a:t>
                  </a:r>
                  <a:r>
                    <a:rPr lang="vi-VN" sz="2600" b="0" i="0" dirty="0">
                      <a:solidFill>
                        <a:srgbClr val="002060"/>
                      </a:solidFill>
                      <a:effectLst/>
                      <a:latin typeface="Calibri" panose="020F0502020204030204" pitchFamily="34" charset="0"/>
                      <a:cs typeface="Calibri" panose="020F0502020204030204" pitchFamily="34" charset="0"/>
                    </a:rPr>
                    <a:t> chiếc hộp cói.</a:t>
                  </a:r>
                </a:p>
                <a:p>
                  <a:pPr algn="just"/>
                  <a:r>
                    <a:rPr lang="vi-VN" sz="2600" b="0" i="0" dirty="0">
                      <a:solidFill>
                        <a:srgbClr val="002060"/>
                      </a:solidFill>
                      <a:effectLst/>
                      <a:latin typeface="Calibri" panose="020F0502020204030204" pitchFamily="34" charset="0"/>
                      <a:cs typeface="Calibri" panose="020F0502020204030204" pitchFamily="34" charset="0"/>
                    </a:rPr>
                    <a:t>b) Sau khi làm xong toàn bộ số hộp cói của tổ bác Diễm được 1 rô bốt chuyển đến kho. Biết mỗi hộp cói nặng </a:t>
                  </a:r>
                  <a14:m>
                    <m:oMath xmlns:m="http://schemas.openxmlformats.org/officeDocument/2006/math">
                      <m:f>
                        <m:fPr>
                          <m:ctrlPr>
                            <a:rPr lang="en-US" sz="2400" b="1" i="1" smtClean="0">
                              <a:solidFill>
                                <a:srgbClr val="002060"/>
                              </a:solidFill>
                              <a:latin typeface="Cambria Math"/>
                            </a:rPr>
                          </m:ctrlPr>
                        </m:fPr>
                        <m:num>
                          <m:r>
                            <a:rPr lang="en-US" sz="2400" b="1" i="1" smtClean="0">
                              <a:solidFill>
                                <a:srgbClr val="002060"/>
                              </a:solidFill>
                              <a:latin typeface="Cambria Math" panose="02040503050406030204" pitchFamily="18" charset="0"/>
                            </a:rPr>
                            <m:t>𝟑</m:t>
                          </m:r>
                        </m:num>
                        <m:den>
                          <m:r>
                            <a:rPr lang="en-US" sz="2400" b="1" i="1" smtClean="0">
                              <a:solidFill>
                                <a:srgbClr val="002060"/>
                              </a:solidFill>
                              <a:latin typeface="Cambria Math" panose="02040503050406030204" pitchFamily="18" charset="0"/>
                            </a:rPr>
                            <m:t>𝟐</m:t>
                          </m:r>
                        </m:den>
                      </m:f>
                      <m:r>
                        <a:rPr lang="en-US" sz="2400" b="1" i="1">
                          <a:solidFill>
                            <a:srgbClr val="002060"/>
                          </a:solidFill>
                          <a:latin typeface="Cambria Math" panose="02040503050406030204" pitchFamily="18" charset="0"/>
                        </a:rPr>
                        <m:t> </m:t>
                      </m:r>
                    </m:oMath>
                  </a14:m>
                  <a:r>
                    <a:rPr lang="vi-VN" sz="2400" b="0" i="0" dirty="0">
                      <a:solidFill>
                        <a:srgbClr val="002060"/>
                      </a:solidFill>
                      <a:effectLst/>
                      <a:latin typeface="Calibri" panose="020F0502020204030204" pitchFamily="34" charset="0"/>
                      <a:cs typeface="Calibri" panose="020F0502020204030204" pitchFamily="34" charset="0"/>
                    </a:rPr>
                    <a:t> </a:t>
                  </a:r>
                  <a:r>
                    <a:rPr lang="vi-VN" sz="2600" b="0" i="0" dirty="0">
                      <a:solidFill>
                        <a:srgbClr val="002060"/>
                      </a:solidFill>
                      <a:effectLst/>
                      <a:latin typeface="Calibri" panose="020F0502020204030204" pitchFamily="34" charset="0"/>
                      <a:cs typeface="Calibri" panose="020F0502020204030204" pitchFamily="34" charset="0"/>
                    </a:rPr>
                    <a:t>kg. Vậy rô bốt đã chuyển tất cả</a:t>
                  </a:r>
                  <a:r>
                    <a:rPr lang="en-US" sz="2600" b="0" i="0" dirty="0">
                      <a:solidFill>
                        <a:srgbClr val="002060"/>
                      </a:solidFill>
                      <a:effectLst/>
                      <a:latin typeface="Calibri" panose="020F0502020204030204" pitchFamily="34" charset="0"/>
                      <a:cs typeface="Calibri" panose="020F0502020204030204" pitchFamily="34" charset="0"/>
                    </a:rPr>
                    <a:t>     </a:t>
                  </a:r>
                  <a:r>
                    <a:rPr lang="vi-VN" sz="2600" b="0" i="0" dirty="0">
                      <a:solidFill>
                        <a:srgbClr val="002060"/>
                      </a:solidFill>
                      <a:effectLst/>
                      <a:latin typeface="Calibri" panose="020F0502020204030204" pitchFamily="34" charset="0"/>
                      <a:cs typeface="Calibri" panose="020F0502020204030204" pitchFamily="34" charset="0"/>
                    </a:rPr>
                    <a:t> </a:t>
                  </a:r>
                  <a:r>
                    <a:rPr lang="en-US" sz="2600" b="0" i="0" dirty="0">
                      <a:solidFill>
                        <a:srgbClr val="002060"/>
                      </a:solidFill>
                      <a:effectLst/>
                      <a:latin typeface="Calibri" panose="020F0502020204030204" pitchFamily="34" charset="0"/>
                      <a:cs typeface="Calibri" panose="020F0502020204030204" pitchFamily="34" charset="0"/>
                    </a:rPr>
                    <a:t> </a:t>
                  </a:r>
                  <a:r>
                    <a:rPr lang="vi-VN" sz="2600" b="0" i="0" dirty="0">
                      <a:solidFill>
                        <a:srgbClr val="002060"/>
                      </a:solidFill>
                      <a:effectLst/>
                      <a:latin typeface="Calibri" panose="020F0502020204030204" pitchFamily="34" charset="0"/>
                      <a:cs typeface="Calibri" panose="020F0502020204030204" pitchFamily="34" charset="0"/>
                    </a:rPr>
                    <a:t>kg</a:t>
                  </a:r>
                </a:p>
              </p:txBody>
            </p:sp>
          </mc:Choice>
          <mc:Fallback xmlns="">
            <p:sp>
              <p:nvSpPr>
                <p:cNvPr id="4" name="TextBox 3">
                  <a:extLst>
                    <a:ext uri="{FF2B5EF4-FFF2-40B4-BE49-F238E27FC236}">
                      <a16:creationId xmlns:a16="http://schemas.microsoft.com/office/drawing/2014/main" id="{8844F4F8-84CE-7C3B-E92C-13A56BD57F44}"/>
                    </a:ext>
                  </a:extLst>
                </p:cNvPr>
                <p:cNvSpPr txBox="1">
                  <a:spLocks noRot="1" noChangeAspect="1" noMove="1" noResize="1" noEditPoints="1" noAdjustHandles="1" noChangeArrowheads="1" noChangeShapeType="1" noTextEdit="1"/>
                </p:cNvSpPr>
                <p:nvPr/>
              </p:nvSpPr>
              <p:spPr>
                <a:xfrm>
                  <a:off x="657928" y="1333500"/>
                  <a:ext cx="11000671" cy="2444708"/>
                </a:xfrm>
                <a:prstGeom prst="rect">
                  <a:avLst/>
                </a:prstGeom>
                <a:blipFill>
                  <a:blip r:embed="rId3"/>
                  <a:stretch>
                    <a:fillRect l="-997" t="-1995" r="-942" b="-2743"/>
                  </a:stretch>
                </a:blipFill>
              </p:spPr>
              <p:txBody>
                <a:bodyPr/>
                <a:lstStyle/>
                <a:p>
                  <a:r>
                    <a:rPr lang="en-US">
                      <a:noFill/>
                    </a:rPr>
                    <a:t> </a:t>
                  </a:r>
                </a:p>
              </p:txBody>
            </p:sp>
          </mc:Fallback>
        </mc:AlternateContent>
        <p:sp>
          <p:nvSpPr>
            <p:cNvPr id="10" name="Rectangle: Rounded Corners 9">
              <a:extLst>
                <a:ext uri="{FF2B5EF4-FFF2-40B4-BE49-F238E27FC236}">
                  <a16:creationId xmlns="" xmlns:a16="http://schemas.microsoft.com/office/drawing/2014/main" id="{84C2708C-6944-DB5C-A8D0-87837B0C2CD0}"/>
                </a:ext>
              </a:extLst>
            </p:cNvPr>
            <p:cNvSpPr/>
            <p:nvPr/>
          </p:nvSpPr>
          <p:spPr>
            <a:xfrm>
              <a:off x="4638675" y="2419350"/>
              <a:ext cx="447675" cy="3524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t>?</a:t>
              </a:r>
            </a:p>
          </p:txBody>
        </p:sp>
        <p:sp>
          <p:nvSpPr>
            <p:cNvPr id="12" name="Rectangle: Rounded Corners 11">
              <a:extLst>
                <a:ext uri="{FF2B5EF4-FFF2-40B4-BE49-F238E27FC236}">
                  <a16:creationId xmlns="" xmlns:a16="http://schemas.microsoft.com/office/drawing/2014/main" id="{BB8DB803-71A2-8111-F75A-7F87569EA949}"/>
                </a:ext>
              </a:extLst>
            </p:cNvPr>
            <p:cNvSpPr/>
            <p:nvPr/>
          </p:nvSpPr>
          <p:spPr>
            <a:xfrm>
              <a:off x="9401175" y="3267075"/>
              <a:ext cx="447675" cy="3524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t>?</a:t>
              </a:r>
            </a:p>
          </p:txBody>
        </p:sp>
      </p:grpSp>
      <p:pic>
        <p:nvPicPr>
          <p:cNvPr id="17" name="Picture 16">
            <a:extLst>
              <a:ext uri="{FF2B5EF4-FFF2-40B4-BE49-F238E27FC236}">
                <a16:creationId xmlns="" xmlns:a16="http://schemas.microsoft.com/office/drawing/2014/main" id="{19CEA4A9-0D1C-FE29-731E-9F9D89182110}"/>
              </a:ext>
            </a:extLst>
          </p:cNvPr>
          <p:cNvPicPr>
            <a:picLocks noChangeAspect="1"/>
          </p:cNvPicPr>
          <p:nvPr/>
        </p:nvPicPr>
        <p:blipFill>
          <a:blip r:embed="rId4"/>
          <a:stretch>
            <a:fillRect/>
          </a:stretch>
        </p:blipFill>
        <p:spPr>
          <a:xfrm>
            <a:off x="9934575" y="3995737"/>
            <a:ext cx="1581150" cy="1400175"/>
          </a:xfrm>
          <a:prstGeom prst="rect">
            <a:avLst/>
          </a:prstGeom>
        </p:spPr>
      </p:pic>
      <mc:AlternateContent xmlns:mc="http://schemas.openxmlformats.org/markup-compatibility/2006" xmlns:a14="http://schemas.microsoft.com/office/drawing/2010/main">
        <mc:Choice Requires="a14">
          <p:sp>
            <p:nvSpPr>
              <p:cNvPr id="18" name="TextBox 17">
                <a:extLst>
                  <a:ext uri="{FF2B5EF4-FFF2-40B4-BE49-F238E27FC236}">
                    <a16:creationId xmlns="" xmlns:a16="http://schemas.microsoft.com/office/drawing/2014/main" id="{65E37D7B-33D0-0147-B93A-2A471E632C71}"/>
                  </a:ext>
                </a:extLst>
              </p:cNvPr>
              <p:cNvSpPr txBox="1"/>
              <p:nvPr/>
            </p:nvSpPr>
            <p:spPr>
              <a:xfrm>
                <a:off x="752475" y="3257550"/>
                <a:ext cx="8791575" cy="1143518"/>
              </a:xfrm>
              <a:prstGeom prst="rect">
                <a:avLst/>
              </a:prstGeom>
              <a:noFill/>
            </p:spPr>
            <p:txBody>
              <a:bodyPr wrap="square" rtlCol="0">
                <a:spAutoFit/>
              </a:bodyPr>
              <a:lstStyle/>
              <a:p>
                <a:pPr algn="ctr"/>
                <a:r>
                  <a:rPr lang="en-US" sz="2800" b="1" i="0" dirty="0">
                    <a:solidFill>
                      <a:srgbClr val="002060"/>
                    </a:solidFill>
                    <a:effectLst/>
                    <a:latin typeface="Cambria" panose="02040503050406030204" pitchFamily="18" charset="0"/>
                    <a:ea typeface="Cambria" panose="02040503050406030204" pitchFamily="18" charset="0"/>
                  </a:rPr>
                  <a:t>a) </a:t>
                </a:r>
                <a:r>
                  <a:rPr lang="en-US" sz="2800" b="1" i="0" dirty="0" err="1">
                    <a:solidFill>
                      <a:srgbClr val="002060"/>
                    </a:solidFill>
                    <a:effectLst/>
                    <a:latin typeface="Cambria" panose="02040503050406030204" pitchFamily="18" charset="0"/>
                    <a:ea typeface="Cambria" panose="02040503050406030204" pitchFamily="18" charset="0"/>
                  </a:rPr>
                  <a:t>Tổ</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của</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bác</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Diễm</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nhận</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đan</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số</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chiếc</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hộp</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cói</a:t>
                </a:r>
                <a:r>
                  <a:rPr lang="en-US" sz="2800" b="1" i="0" dirty="0">
                    <a:solidFill>
                      <a:srgbClr val="002060"/>
                    </a:solidFill>
                    <a:effectLst/>
                    <a:latin typeface="Cambria" panose="02040503050406030204" pitchFamily="18" charset="0"/>
                    <a:ea typeface="Cambria" panose="02040503050406030204" pitchFamily="18" charset="0"/>
                  </a:rPr>
                  <a:t> </a:t>
                </a:r>
                <a:r>
                  <a:rPr lang="en-US" sz="2800" b="1" i="0" dirty="0" err="1">
                    <a:solidFill>
                      <a:srgbClr val="002060"/>
                    </a:solidFill>
                    <a:effectLst/>
                    <a:latin typeface="Cambria" panose="02040503050406030204" pitchFamily="18" charset="0"/>
                    <a:ea typeface="Cambria" panose="02040503050406030204" pitchFamily="18" charset="0"/>
                  </a:rPr>
                  <a:t>là</a:t>
                </a:r>
                <a:r>
                  <a:rPr lang="en-US" sz="2800" b="1" i="0" dirty="0">
                    <a:solidFill>
                      <a:srgbClr val="002060"/>
                    </a:solidFill>
                    <a:effectLst/>
                    <a:latin typeface="Cambria" panose="02040503050406030204" pitchFamily="18" charset="0"/>
                    <a:ea typeface="Cambria" panose="02040503050406030204" pitchFamily="18" charset="0"/>
                  </a:rPr>
                  <a:t>:</a:t>
                </a:r>
              </a:p>
              <a:p>
                <a:pPr algn="ctr"/>
                <a:r>
                  <a:rPr lang="en-US" sz="2800" b="1" i="0" dirty="0">
                    <a:solidFill>
                      <a:srgbClr val="002060"/>
                    </a:solidFill>
                    <a:effectLst/>
                    <a:latin typeface="Cambria" panose="02040503050406030204" pitchFamily="18" charset="0"/>
                    <a:ea typeface="Cambria" panose="02040503050406030204" pitchFamily="18" charset="0"/>
                  </a:rPr>
                  <a:t>1 000 × </a:t>
                </a:r>
                <a:r>
                  <a:rPr lang="en-US" sz="2800" b="1" dirty="0">
                    <a:solidFill>
                      <a:srgbClr val="002060"/>
                    </a:solidFill>
                    <a:latin typeface="Cambria" panose="02040503050406030204" pitchFamily="18" charset="0"/>
                    <a:ea typeface="Cambria" panose="02040503050406030204" pitchFamily="18" charset="0"/>
                  </a:rPr>
                  <a:t> </a:t>
                </a:r>
                <a14:m>
                  <m:oMath xmlns:m="http://schemas.openxmlformats.org/officeDocument/2006/math">
                    <m:f>
                      <m:fPr>
                        <m:ctrlPr>
                          <a:rPr lang="en-US" sz="2800" b="1" i="1" smtClean="0">
                            <a:solidFill>
                              <a:srgbClr val="002060"/>
                            </a:solidFill>
                            <a:latin typeface="Cambria Math"/>
                          </a:rPr>
                        </m:ctrlPr>
                      </m:fPr>
                      <m:num>
                        <m:r>
                          <a:rPr lang="en-US" sz="2800" b="1" i="1" smtClean="0">
                            <a:solidFill>
                              <a:srgbClr val="002060"/>
                            </a:solidFill>
                            <a:latin typeface="Cambria Math" panose="02040503050406030204" pitchFamily="18" charset="0"/>
                          </a:rPr>
                          <m:t>𝟏</m:t>
                        </m:r>
                      </m:num>
                      <m:den>
                        <m:r>
                          <a:rPr lang="en-US" sz="2800" b="1" i="1" smtClean="0">
                            <a:solidFill>
                              <a:srgbClr val="002060"/>
                            </a:solidFill>
                            <a:latin typeface="Cambria Math" panose="02040503050406030204" pitchFamily="18" charset="0"/>
                          </a:rPr>
                          <m:t>𝟒</m:t>
                        </m:r>
                      </m:den>
                    </m:f>
                    <m:r>
                      <a:rPr lang="en-US" sz="2800" b="1" i="1" smtClean="0">
                        <a:solidFill>
                          <a:srgbClr val="002060"/>
                        </a:solidFill>
                        <a:latin typeface="Cambria Math" panose="02040503050406030204" pitchFamily="18" charset="0"/>
                      </a:rPr>
                      <m:t> </m:t>
                    </m:r>
                  </m:oMath>
                </a14:m>
                <a:r>
                  <a:rPr lang="en-US" sz="2800" b="1" i="0" dirty="0">
                    <a:solidFill>
                      <a:srgbClr val="002060"/>
                    </a:solidFill>
                    <a:effectLst/>
                    <a:latin typeface="Cambria" panose="02040503050406030204" pitchFamily="18" charset="0"/>
                    <a:ea typeface="Cambria" panose="02040503050406030204" pitchFamily="18" charset="0"/>
                  </a:rPr>
                  <a:t> = 250 (</a:t>
                </a:r>
                <a:r>
                  <a:rPr lang="en-US" sz="2800" b="1" i="0" dirty="0" err="1">
                    <a:solidFill>
                      <a:srgbClr val="002060"/>
                    </a:solidFill>
                    <a:effectLst/>
                    <a:latin typeface="Cambria" panose="02040503050406030204" pitchFamily="18" charset="0"/>
                    <a:ea typeface="Cambria" panose="02040503050406030204" pitchFamily="18" charset="0"/>
                  </a:rPr>
                  <a:t>hộp</a:t>
                </a:r>
                <a:r>
                  <a:rPr lang="en-US" sz="2800" b="1" i="0" dirty="0">
                    <a:solidFill>
                      <a:srgbClr val="002060"/>
                    </a:solidFill>
                    <a:effectLst/>
                    <a:latin typeface="Cambria" panose="02040503050406030204" pitchFamily="18" charset="0"/>
                    <a:ea typeface="Cambria" panose="02040503050406030204" pitchFamily="18" charset="0"/>
                  </a:rPr>
                  <a:t>)</a:t>
                </a:r>
              </a:p>
            </p:txBody>
          </p:sp>
        </mc:Choice>
        <mc:Fallback xmlns="">
          <p:sp>
            <p:nvSpPr>
              <p:cNvPr id="18" name="TextBox 17">
                <a:extLst>
                  <a:ext uri="{FF2B5EF4-FFF2-40B4-BE49-F238E27FC236}">
                    <a16:creationId xmlns:a16="http://schemas.microsoft.com/office/drawing/2014/main" id="{65E37D7B-33D0-0147-B93A-2A471E632C71}"/>
                  </a:ext>
                </a:extLst>
              </p:cNvPr>
              <p:cNvSpPr txBox="1">
                <a:spLocks noRot="1" noChangeAspect="1" noMove="1" noResize="1" noEditPoints="1" noAdjustHandles="1" noChangeArrowheads="1" noChangeShapeType="1" noTextEdit="1"/>
              </p:cNvSpPr>
              <p:nvPr/>
            </p:nvSpPr>
            <p:spPr>
              <a:xfrm>
                <a:off x="752475" y="3257550"/>
                <a:ext cx="8791575" cy="1143518"/>
              </a:xfrm>
              <a:prstGeom prst="rect">
                <a:avLst/>
              </a:prstGeom>
              <a:blipFill>
                <a:blip r:embed="rId5"/>
                <a:stretch>
                  <a:fillRect t="-5319" b="-47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 xmlns:a16="http://schemas.microsoft.com/office/drawing/2014/main" id="{2F02C997-8A4B-5650-EA50-70686D25AD00}"/>
                  </a:ext>
                </a:extLst>
              </p:cNvPr>
              <p:cNvSpPr txBox="1"/>
              <p:nvPr/>
            </p:nvSpPr>
            <p:spPr>
              <a:xfrm>
                <a:off x="819150" y="4419600"/>
                <a:ext cx="8791575" cy="1324786"/>
              </a:xfrm>
              <a:prstGeom prst="rect">
                <a:avLst/>
              </a:prstGeom>
              <a:noFill/>
            </p:spPr>
            <p:txBody>
              <a:bodyPr wrap="square" rtlCol="0">
                <a:spAutoFit/>
              </a:bodyPr>
              <a:lstStyle/>
              <a:p>
                <a:pPr algn="ctr"/>
                <a:r>
                  <a:rPr lang="en-US" sz="3200" b="1" dirty="0">
                    <a:solidFill>
                      <a:srgbClr val="002060"/>
                    </a:solidFill>
                    <a:latin typeface="Cambria" panose="02040503050406030204" pitchFamily="18" charset="0"/>
                    <a:ea typeface="Cambria" panose="02040503050406030204" pitchFamily="18" charset="0"/>
                  </a:rPr>
                  <a:t>b) </a:t>
                </a:r>
                <a:r>
                  <a:rPr lang="en-US" sz="3200" b="1" dirty="0" err="1">
                    <a:solidFill>
                      <a:srgbClr val="002060"/>
                    </a:solidFill>
                    <a:latin typeface="Cambria" panose="02040503050406030204" pitchFamily="18" charset="0"/>
                    <a:ea typeface="Cambria" panose="02040503050406030204" pitchFamily="18" charset="0"/>
                  </a:rPr>
                  <a:t>Rô-bốt</a:t>
                </a:r>
                <a:r>
                  <a:rPr lang="en-US" sz="3200" b="1" dirty="0">
                    <a:solidFill>
                      <a:srgbClr val="002060"/>
                    </a:solidFill>
                    <a:latin typeface="Cambria" panose="02040503050406030204" pitchFamily="18" charset="0"/>
                    <a:ea typeface="Cambria" panose="02040503050406030204" pitchFamily="18" charset="0"/>
                  </a:rPr>
                  <a:t> </a:t>
                </a:r>
                <a:r>
                  <a:rPr lang="en-US" sz="3200" b="1" dirty="0" err="1">
                    <a:solidFill>
                      <a:srgbClr val="002060"/>
                    </a:solidFill>
                    <a:latin typeface="Cambria" panose="02040503050406030204" pitchFamily="18" charset="0"/>
                    <a:ea typeface="Cambria" panose="02040503050406030204" pitchFamily="18" charset="0"/>
                  </a:rPr>
                  <a:t>đã</a:t>
                </a:r>
                <a:r>
                  <a:rPr lang="en-US" sz="3200" b="1" dirty="0">
                    <a:solidFill>
                      <a:srgbClr val="002060"/>
                    </a:solidFill>
                    <a:latin typeface="Cambria" panose="02040503050406030204" pitchFamily="18" charset="0"/>
                    <a:ea typeface="Cambria" panose="02040503050406030204" pitchFamily="18" charset="0"/>
                  </a:rPr>
                  <a:t> </a:t>
                </a:r>
                <a:r>
                  <a:rPr lang="en-US" sz="3200" b="1" dirty="0" err="1">
                    <a:solidFill>
                      <a:srgbClr val="002060"/>
                    </a:solidFill>
                    <a:latin typeface="Cambria" panose="02040503050406030204" pitchFamily="18" charset="0"/>
                    <a:ea typeface="Cambria" panose="02040503050406030204" pitchFamily="18" charset="0"/>
                  </a:rPr>
                  <a:t>chuyển</a:t>
                </a:r>
                <a:r>
                  <a:rPr lang="en-US" sz="3200" b="1" dirty="0">
                    <a:solidFill>
                      <a:srgbClr val="002060"/>
                    </a:solidFill>
                    <a:latin typeface="Cambria" panose="02040503050406030204" pitchFamily="18" charset="0"/>
                    <a:ea typeface="Cambria" panose="02040503050406030204" pitchFamily="18" charset="0"/>
                  </a:rPr>
                  <a:t> </a:t>
                </a:r>
                <a:r>
                  <a:rPr lang="en-US" sz="3200" b="1" dirty="0" err="1">
                    <a:solidFill>
                      <a:srgbClr val="002060"/>
                    </a:solidFill>
                    <a:latin typeface="Cambria" panose="02040503050406030204" pitchFamily="18" charset="0"/>
                    <a:ea typeface="Cambria" panose="02040503050406030204" pitchFamily="18" charset="0"/>
                  </a:rPr>
                  <a:t>tất</a:t>
                </a:r>
                <a:r>
                  <a:rPr lang="en-US" sz="3200" b="1" dirty="0">
                    <a:solidFill>
                      <a:srgbClr val="002060"/>
                    </a:solidFill>
                    <a:latin typeface="Cambria" panose="02040503050406030204" pitchFamily="18" charset="0"/>
                    <a:ea typeface="Cambria" panose="02040503050406030204" pitchFamily="18" charset="0"/>
                  </a:rPr>
                  <a:t> </a:t>
                </a:r>
                <a:r>
                  <a:rPr lang="en-US" sz="3200" b="1" dirty="0" err="1">
                    <a:solidFill>
                      <a:srgbClr val="002060"/>
                    </a:solidFill>
                    <a:latin typeface="Cambria" panose="02040503050406030204" pitchFamily="18" charset="0"/>
                    <a:ea typeface="Cambria" panose="02040503050406030204" pitchFamily="18" charset="0"/>
                  </a:rPr>
                  <a:t>cả</a:t>
                </a:r>
                <a:r>
                  <a:rPr lang="en-US" sz="3200" b="1" dirty="0">
                    <a:solidFill>
                      <a:srgbClr val="002060"/>
                    </a:solidFill>
                    <a:latin typeface="Cambria" panose="02040503050406030204" pitchFamily="18" charset="0"/>
                    <a:ea typeface="Cambria" panose="02040503050406030204" pitchFamily="18" charset="0"/>
                  </a:rPr>
                  <a:t> </a:t>
                </a:r>
                <a:r>
                  <a:rPr lang="en-US" sz="3200" b="1" dirty="0" err="1">
                    <a:solidFill>
                      <a:srgbClr val="002060"/>
                    </a:solidFill>
                    <a:latin typeface="Cambria" panose="02040503050406030204" pitchFamily="18" charset="0"/>
                    <a:ea typeface="Cambria" panose="02040503050406030204" pitchFamily="18" charset="0"/>
                  </a:rPr>
                  <a:t>số</a:t>
                </a:r>
                <a:r>
                  <a:rPr lang="en-US" sz="3200" b="1" dirty="0">
                    <a:solidFill>
                      <a:srgbClr val="002060"/>
                    </a:solidFill>
                    <a:latin typeface="Cambria" panose="02040503050406030204" pitchFamily="18" charset="0"/>
                    <a:ea typeface="Cambria" panose="02040503050406030204" pitchFamily="18" charset="0"/>
                  </a:rPr>
                  <a:t> ki-</a:t>
                </a:r>
                <a:r>
                  <a:rPr lang="en-US" sz="3200" b="1" dirty="0" err="1">
                    <a:solidFill>
                      <a:srgbClr val="002060"/>
                    </a:solidFill>
                    <a:latin typeface="Cambria" panose="02040503050406030204" pitchFamily="18" charset="0"/>
                    <a:ea typeface="Cambria" panose="02040503050406030204" pitchFamily="18" charset="0"/>
                  </a:rPr>
                  <a:t>lô</a:t>
                </a:r>
                <a:r>
                  <a:rPr lang="en-US" sz="3200" b="1" dirty="0">
                    <a:solidFill>
                      <a:srgbClr val="002060"/>
                    </a:solidFill>
                    <a:latin typeface="Cambria" panose="02040503050406030204" pitchFamily="18" charset="0"/>
                    <a:ea typeface="Cambria" panose="02040503050406030204" pitchFamily="18" charset="0"/>
                  </a:rPr>
                  <a:t>-gam </a:t>
                </a:r>
                <a:r>
                  <a:rPr lang="en-US" sz="3200" b="1" dirty="0" err="1">
                    <a:solidFill>
                      <a:srgbClr val="002060"/>
                    </a:solidFill>
                    <a:latin typeface="Cambria" panose="02040503050406030204" pitchFamily="18" charset="0"/>
                    <a:ea typeface="Cambria" panose="02040503050406030204" pitchFamily="18" charset="0"/>
                  </a:rPr>
                  <a:t>là</a:t>
                </a:r>
                <a:r>
                  <a:rPr lang="en-US" sz="3200" b="1" dirty="0">
                    <a:solidFill>
                      <a:srgbClr val="002060"/>
                    </a:solidFill>
                    <a:latin typeface="Cambria" panose="02040503050406030204" pitchFamily="18" charset="0"/>
                    <a:ea typeface="Cambria" panose="02040503050406030204" pitchFamily="18" charset="0"/>
                  </a:rPr>
                  <a:t>:</a:t>
                </a:r>
              </a:p>
              <a:p>
                <a:pPr algn="ctr"/>
                <a:r>
                  <a:rPr lang="en-US" sz="3200" b="1" dirty="0">
                    <a:solidFill>
                      <a:srgbClr val="002060"/>
                    </a:solidFill>
                    <a:latin typeface="Cambria" panose="02040503050406030204" pitchFamily="18" charset="0"/>
                    <a:ea typeface="Cambria" panose="02040503050406030204" pitchFamily="18" charset="0"/>
                  </a:rPr>
                  <a:t>250 × </a:t>
                </a:r>
                <a14:m>
                  <m:oMath xmlns:m="http://schemas.openxmlformats.org/officeDocument/2006/math">
                    <m:f>
                      <m:fPr>
                        <m:ctrlPr>
                          <a:rPr lang="en-US" sz="3200" b="1" i="1" smtClean="0">
                            <a:solidFill>
                              <a:srgbClr val="002060"/>
                            </a:solidFill>
                            <a:latin typeface="Cambria Math"/>
                          </a:rPr>
                        </m:ctrlPr>
                      </m:fPr>
                      <m:num>
                        <m:r>
                          <a:rPr lang="en-US" sz="3200" b="1" i="1" smtClean="0">
                            <a:solidFill>
                              <a:srgbClr val="002060"/>
                            </a:solidFill>
                            <a:latin typeface="Cambria Math" panose="02040503050406030204" pitchFamily="18" charset="0"/>
                          </a:rPr>
                          <m:t>𝟑</m:t>
                        </m:r>
                      </m:num>
                      <m:den>
                        <m:r>
                          <a:rPr lang="en-US" sz="3200" b="1" i="1" smtClean="0">
                            <a:solidFill>
                              <a:srgbClr val="002060"/>
                            </a:solidFill>
                            <a:latin typeface="Cambria Math" panose="02040503050406030204" pitchFamily="18" charset="0"/>
                          </a:rPr>
                          <m:t>𝟐</m:t>
                        </m:r>
                      </m:den>
                    </m:f>
                    <m:r>
                      <a:rPr lang="en-US" sz="3200" b="1" i="1" smtClean="0">
                        <a:solidFill>
                          <a:srgbClr val="002060"/>
                        </a:solidFill>
                        <a:latin typeface="Cambria Math" panose="02040503050406030204" pitchFamily="18" charset="0"/>
                      </a:rPr>
                      <m:t> </m:t>
                    </m:r>
                  </m:oMath>
                </a14:m>
                <a:r>
                  <a:rPr lang="en-US" sz="3200" b="1" dirty="0">
                    <a:solidFill>
                      <a:srgbClr val="002060"/>
                    </a:solidFill>
                    <a:latin typeface="Cambria" panose="02040503050406030204" pitchFamily="18" charset="0"/>
                    <a:ea typeface="Cambria" panose="02040503050406030204" pitchFamily="18" charset="0"/>
                  </a:rPr>
                  <a:t>= 375 (kg)</a:t>
                </a:r>
              </a:p>
            </p:txBody>
          </p:sp>
        </mc:Choice>
        <mc:Fallback xmlns="">
          <p:sp>
            <p:nvSpPr>
              <p:cNvPr id="19" name="TextBox 18">
                <a:extLst>
                  <a:ext uri="{FF2B5EF4-FFF2-40B4-BE49-F238E27FC236}">
                    <a16:creationId xmlns:a16="http://schemas.microsoft.com/office/drawing/2014/main" id="{2F02C997-8A4B-5650-EA50-70686D25AD00}"/>
                  </a:ext>
                </a:extLst>
              </p:cNvPr>
              <p:cNvSpPr txBox="1">
                <a:spLocks noRot="1" noChangeAspect="1" noMove="1" noResize="1" noEditPoints="1" noAdjustHandles="1" noChangeArrowheads="1" noChangeShapeType="1" noTextEdit="1"/>
              </p:cNvSpPr>
              <p:nvPr/>
            </p:nvSpPr>
            <p:spPr>
              <a:xfrm>
                <a:off x="819150" y="4419600"/>
                <a:ext cx="8791575" cy="1324786"/>
              </a:xfrm>
              <a:prstGeom prst="rect">
                <a:avLst/>
              </a:prstGeom>
              <a:blipFill>
                <a:blip r:embed="rId6"/>
                <a:stretch>
                  <a:fillRect t="-5991" b="-3687"/>
                </a:stretch>
              </a:blipFill>
            </p:spPr>
            <p:txBody>
              <a:bodyPr/>
              <a:lstStyle/>
              <a:p>
                <a:r>
                  <a:rPr lang="en-US">
                    <a:noFill/>
                  </a:rPr>
                  <a:t> </a:t>
                </a:r>
              </a:p>
            </p:txBody>
          </p:sp>
        </mc:Fallback>
      </mc:AlternateContent>
      <p:sp>
        <p:nvSpPr>
          <p:cNvPr id="20" name="TextBox 19">
            <a:extLst>
              <a:ext uri="{FF2B5EF4-FFF2-40B4-BE49-F238E27FC236}">
                <a16:creationId xmlns="" xmlns:a16="http://schemas.microsoft.com/office/drawing/2014/main" id="{8FFB9DF9-116F-9F07-1928-52FB2FF9C427}"/>
              </a:ext>
            </a:extLst>
          </p:cNvPr>
          <p:cNvSpPr txBox="1"/>
          <p:nvPr/>
        </p:nvSpPr>
        <p:spPr>
          <a:xfrm>
            <a:off x="2619375" y="5591175"/>
            <a:ext cx="8791575" cy="954107"/>
          </a:xfrm>
          <a:prstGeom prst="rect">
            <a:avLst/>
          </a:prstGeom>
          <a:noFill/>
        </p:spPr>
        <p:txBody>
          <a:bodyPr wrap="square" rtlCol="0">
            <a:spAutoFit/>
          </a:bodyPr>
          <a:lstStyle/>
          <a:p>
            <a:pPr algn="ctr"/>
            <a:r>
              <a:rPr lang="en-US" sz="2800" b="1" dirty="0" err="1">
                <a:solidFill>
                  <a:srgbClr val="002060"/>
                </a:solidFill>
                <a:latin typeface="Cambria" panose="02040503050406030204" pitchFamily="18" charset="0"/>
                <a:ea typeface="Cambria" panose="02040503050406030204" pitchFamily="18" charset="0"/>
              </a:rPr>
              <a:t>Đáp</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số</a:t>
            </a:r>
            <a:r>
              <a:rPr lang="en-US" sz="2800" b="1" dirty="0">
                <a:solidFill>
                  <a:srgbClr val="002060"/>
                </a:solidFill>
                <a:latin typeface="Cambria" panose="02040503050406030204" pitchFamily="18" charset="0"/>
                <a:ea typeface="Cambria" panose="02040503050406030204" pitchFamily="18" charset="0"/>
              </a:rPr>
              <a:t>: a) 250 </a:t>
            </a:r>
            <a:r>
              <a:rPr lang="en-US" sz="2800" b="1" dirty="0" err="1">
                <a:solidFill>
                  <a:srgbClr val="002060"/>
                </a:solidFill>
                <a:latin typeface="Cambria" panose="02040503050406030204" pitchFamily="18" charset="0"/>
                <a:ea typeface="Cambria" panose="02040503050406030204" pitchFamily="18" charset="0"/>
              </a:rPr>
              <a:t>hộp</a:t>
            </a:r>
            <a:endParaRPr lang="en-US" sz="2800" b="1" dirty="0">
              <a:solidFill>
                <a:srgbClr val="002060"/>
              </a:solidFill>
              <a:latin typeface="Cambria" panose="02040503050406030204" pitchFamily="18" charset="0"/>
              <a:ea typeface="Cambria" panose="02040503050406030204" pitchFamily="18" charset="0"/>
            </a:endParaRPr>
          </a:p>
          <a:p>
            <a:pPr algn="ctr"/>
            <a:r>
              <a:rPr lang="en-US" sz="2800" b="1" i="0" dirty="0">
                <a:solidFill>
                  <a:srgbClr val="002060"/>
                </a:solidFill>
                <a:effectLst/>
                <a:latin typeface="Cambria" panose="02040503050406030204" pitchFamily="18" charset="0"/>
                <a:ea typeface="Cambria" panose="02040503050406030204" pitchFamily="18" charset="0"/>
              </a:rPr>
              <a:t>             b) 375 kg</a:t>
            </a:r>
          </a:p>
        </p:txBody>
      </p:sp>
    </p:spTree>
    <p:extLst>
      <p:ext uri="{BB962C8B-B14F-4D97-AF65-F5344CB8AC3E}">
        <p14:creationId xmlns:p14="http://schemas.microsoft.com/office/powerpoint/2010/main" val="15026578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barn(inVertical)">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arn(inVertical)">
                                      <p:cBhvr>
                                        <p:cTn id="21" dur="5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arn(inVertical)">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arn(inVertical)">
                                      <p:cBhvr>
                                        <p:cTn id="3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18" grpId="0"/>
      <p:bldP spid="19"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11B2B030-4738-4359-9E46-144B7C8BFF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17" y="8300"/>
            <a:ext cx="12193117" cy="68497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3" name="Rectangle 12">
            <a:extLst>
              <a:ext uri="{FF2B5EF4-FFF2-40B4-BE49-F238E27FC236}">
                <a16:creationId xmlns="" xmlns:a16="http://schemas.microsoft.com/office/drawing/2014/main" id="{E722B2DD-E14D-4972-9D98-5D6E61B1B2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114431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pic>
        <p:nvPicPr>
          <p:cNvPr id="6" name="Picture 5" descr="A cartoon of a coral reef&#10;&#10;Description automatically generated">
            <a:extLst>
              <a:ext uri="{FF2B5EF4-FFF2-40B4-BE49-F238E27FC236}">
                <a16:creationId xmlns="" xmlns:a16="http://schemas.microsoft.com/office/drawing/2014/main" id="{29234A71-CDB4-0E4E-B395-4E6E985CACE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5628"/>
          <a:stretch/>
        </p:blipFill>
        <p:spPr>
          <a:xfrm>
            <a:off x="13" y="7"/>
            <a:ext cx="12191987" cy="6866293"/>
          </a:xfrm>
          <a:prstGeom prst="rect">
            <a:avLst/>
          </a:prstGeom>
        </p:spPr>
      </p:pic>
      <p:sp>
        <p:nvSpPr>
          <p:cNvPr id="2" name="Rectangle: Rounded Corners 1">
            <a:extLst>
              <a:ext uri="{FF2B5EF4-FFF2-40B4-BE49-F238E27FC236}">
                <a16:creationId xmlns="" xmlns:a16="http://schemas.microsoft.com/office/drawing/2014/main" id="{4B993D1A-4609-A11E-B841-25A6D8A16783}"/>
              </a:ext>
            </a:extLst>
          </p:cNvPr>
          <p:cNvSpPr/>
          <p:nvPr/>
        </p:nvSpPr>
        <p:spPr>
          <a:xfrm>
            <a:off x="304800" y="238125"/>
            <a:ext cx="11480800" cy="6515100"/>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3" name="Oval 2">
            <a:extLst>
              <a:ext uri="{FF2B5EF4-FFF2-40B4-BE49-F238E27FC236}">
                <a16:creationId xmlns="" xmlns:a16="http://schemas.microsoft.com/office/drawing/2014/main" id="{3013E90C-99F5-52BF-398A-B938587F9683}"/>
              </a:ext>
            </a:extLst>
          </p:cNvPr>
          <p:cNvSpPr/>
          <p:nvPr/>
        </p:nvSpPr>
        <p:spPr>
          <a:xfrm>
            <a:off x="692090" y="152400"/>
            <a:ext cx="603310" cy="571500"/>
          </a:xfrm>
          <a:prstGeom prst="ellipse">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3</a:t>
            </a:r>
          </a:p>
        </p:txBody>
      </p:sp>
      <p:sp>
        <p:nvSpPr>
          <p:cNvPr id="7" name="TextBox 6">
            <a:extLst>
              <a:ext uri="{FF2B5EF4-FFF2-40B4-BE49-F238E27FC236}">
                <a16:creationId xmlns="" xmlns:a16="http://schemas.microsoft.com/office/drawing/2014/main" id="{6A98A64B-7690-5338-DDB4-9161E70F8400}"/>
              </a:ext>
            </a:extLst>
          </p:cNvPr>
          <p:cNvSpPr txBox="1"/>
          <p:nvPr/>
        </p:nvSpPr>
        <p:spPr>
          <a:xfrm>
            <a:off x="1305629" y="142875"/>
            <a:ext cx="9952968"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err="1">
                <a:ln>
                  <a:noFill/>
                </a:ln>
                <a:solidFill>
                  <a:srgbClr val="C00000"/>
                </a:solidFill>
                <a:effectLst/>
                <a:uLnTx/>
                <a:uFillTx/>
                <a:latin typeface="Calibri" panose="020F0502020204030204" pitchFamily="34" charset="0"/>
                <a:ea typeface="Calibri" panose="020F0502020204030204" pitchFamily="34" charset="0"/>
                <a:cs typeface="Calibri" panose="020F0502020204030204" pitchFamily="34" charset="0"/>
              </a:rPr>
              <a:t>Số</a:t>
            </a:r>
            <a:r>
              <a:rPr kumimoji="0" lang="en-US" sz="4000" b="0" i="0" u="none" strike="noStrike" kern="1200" cap="none" spc="0" normalizeH="0" baseline="0" noProof="0" dirty="0">
                <a:ln>
                  <a:noFill/>
                </a:ln>
                <a:solidFill>
                  <a:srgbClr val="C00000"/>
                </a:solidFill>
                <a:effectLst/>
                <a:uLnTx/>
                <a:uFillTx/>
                <a:latin typeface="Calibri" panose="020F0502020204030204" pitchFamily="34" charset="0"/>
                <a:ea typeface="Calibri" panose="020F0502020204030204" pitchFamily="34" charset="0"/>
                <a:cs typeface="Calibri" panose="020F0502020204030204" pitchFamily="34" charset="0"/>
              </a:rPr>
              <a:t>?</a:t>
            </a:r>
          </a:p>
        </p:txBody>
      </p:sp>
      <mc:AlternateContent xmlns:mc="http://schemas.openxmlformats.org/markup-compatibility/2006" xmlns:a14="http://schemas.microsoft.com/office/drawing/2010/main">
        <mc:Choice Requires="a14">
          <p:sp>
            <p:nvSpPr>
              <p:cNvPr id="4" name="TextBox 3">
                <a:extLst>
                  <a:ext uri="{FF2B5EF4-FFF2-40B4-BE49-F238E27FC236}">
                    <a16:creationId xmlns="" xmlns:a16="http://schemas.microsoft.com/office/drawing/2014/main" id="{8844F4F8-84CE-7C3B-E92C-13A56BD57F44}"/>
                  </a:ext>
                </a:extLst>
              </p:cNvPr>
              <p:cNvSpPr txBox="1"/>
              <p:nvPr/>
            </p:nvSpPr>
            <p:spPr>
              <a:xfrm>
                <a:off x="562678" y="828675"/>
                <a:ext cx="11000671" cy="1868717"/>
              </a:xfrm>
              <a:prstGeom prst="rect">
                <a:avLst/>
              </a:prstGeom>
              <a:noFill/>
            </p:spPr>
            <p:txBody>
              <a:bodyPr wrap="square">
                <a:spAutoFit/>
              </a:bodyPr>
              <a:lstStyle/>
              <a:p>
                <a:pPr lvl="0" algn="just"/>
                <a:r>
                  <a:rPr lang="vi-VN" sz="2600" dirty="0">
                    <a:latin typeface="Cambria" panose="02040503050406030204" pitchFamily="18" charset="0"/>
                    <a:ea typeface="Cambria" panose="02040503050406030204" pitchFamily="18" charset="0"/>
                  </a:rPr>
                  <a:t>Một cửa hàng kim khí có 8 khay đựng ốc vít theo từng loại màu trắng, vàng, đen và số ốc vít ở mỗi khay là như nhau. Biết tổng số ốc vít là 800 cái.</a:t>
                </a:r>
                <a:endParaRPr lang="en-US" sz="2600" dirty="0">
                  <a:latin typeface="Cambria" panose="02040503050406030204" pitchFamily="18" charset="0"/>
                  <a:ea typeface="Cambria" panose="02040503050406030204" pitchFamily="18" charset="0"/>
                </a:endParaRPr>
              </a:p>
              <a:p>
                <a:pPr marL="342900" lvl="0" indent="-342900" algn="just">
                  <a:buAutoNum type="alphaLcParenR"/>
                </a:pPr>
                <a:r>
                  <a:rPr lang="en-US" sz="2600" b="0" i="0" dirty="0" err="1">
                    <a:solidFill>
                      <a:srgbClr val="000000"/>
                    </a:solidFill>
                    <a:effectLst/>
                    <a:latin typeface="Cambria" panose="02040503050406030204" pitchFamily="18" charset="0"/>
                    <a:ea typeface="Cambria" panose="02040503050406030204" pitchFamily="18" charset="0"/>
                  </a:rPr>
                  <a:t>Số</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ốc</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vít</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màu</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đen</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chiếm</a:t>
                </a:r>
                <a:r>
                  <a:rPr lang="en-US" sz="2600" b="0" i="0" dirty="0">
                    <a:solidFill>
                      <a:srgbClr val="000000"/>
                    </a:solidFill>
                    <a:effectLst/>
                    <a:latin typeface="Cambria" panose="02040503050406030204" pitchFamily="18" charset="0"/>
                    <a:ea typeface="Cambria" panose="02040503050406030204" pitchFamily="18" charset="0"/>
                  </a:rPr>
                  <a:t> </a:t>
                </a:r>
                <a14:m>
                  <m:oMath xmlns:m="http://schemas.openxmlformats.org/officeDocument/2006/math">
                    <m:f>
                      <m:fPr>
                        <m:ctrlPr>
                          <a:rPr kumimoji="0" lang="en-US" sz="2600" b="1" i="1" u="none" strike="noStrike" kern="1200" cap="none" spc="0" normalizeH="0" baseline="0" noProof="0" smtClean="0">
                            <a:ln>
                              <a:noFill/>
                            </a:ln>
                            <a:solidFill>
                              <a:srgbClr val="002060"/>
                            </a:solidFill>
                            <a:effectLst/>
                            <a:uLnTx/>
                            <a:uFillTx/>
                            <a:latin typeface="Cambria Math"/>
                            <a:ea typeface="+mn-ea"/>
                            <a:cs typeface="+mn-cs"/>
                          </a:rPr>
                        </m:ctrlPr>
                      </m:fPr>
                      <m:num>
                        <m:r>
                          <a:rPr kumimoji="0" lang="en-US" sz="2600" b="1" i="1" u="none" strike="noStrike" kern="1200" cap="none" spc="0" normalizeH="0" baseline="0" noProof="0" smtClean="0">
                            <a:ln>
                              <a:noFill/>
                            </a:ln>
                            <a:solidFill>
                              <a:srgbClr val="002060"/>
                            </a:solidFill>
                            <a:effectLst/>
                            <a:uLnTx/>
                            <a:uFillTx/>
                            <a:latin typeface="Cambria Math" panose="02040503050406030204" pitchFamily="18" charset="0"/>
                            <a:ea typeface="+mn-ea"/>
                            <a:cs typeface="+mn-cs"/>
                          </a:rPr>
                          <m:t>?</m:t>
                        </m:r>
                      </m:num>
                      <m:den>
                        <m:r>
                          <a:rPr kumimoji="0" lang="en-US" sz="2600" b="1" i="1" u="none" strike="noStrike" kern="1200" cap="none" spc="0" normalizeH="0" baseline="0" noProof="0" smtClean="0">
                            <a:ln>
                              <a:noFill/>
                            </a:ln>
                            <a:solidFill>
                              <a:srgbClr val="002060"/>
                            </a:solidFill>
                            <a:effectLst/>
                            <a:uLnTx/>
                            <a:uFillTx/>
                            <a:latin typeface="Cambria Math" panose="02040503050406030204" pitchFamily="18" charset="0"/>
                            <a:ea typeface="+mn-ea"/>
                            <a:cs typeface="+mn-cs"/>
                          </a:rPr>
                          <m:t>?</m:t>
                        </m:r>
                      </m:den>
                    </m:f>
                    <m:r>
                      <a:rPr kumimoji="0" lang="en-US" sz="2600" b="1" i="1" u="none" strike="noStrike" kern="1200" cap="none" spc="0" normalizeH="0" baseline="0" noProof="0" smtClean="0">
                        <a:ln>
                          <a:noFill/>
                        </a:ln>
                        <a:solidFill>
                          <a:srgbClr val="002060"/>
                        </a:solidFill>
                        <a:effectLst/>
                        <a:uLnTx/>
                        <a:uFillTx/>
                        <a:latin typeface="Cambria Math" panose="02040503050406030204" pitchFamily="18" charset="0"/>
                        <a:ea typeface="+mn-ea"/>
                        <a:cs typeface="+mn-cs"/>
                      </a:rPr>
                      <m:t> </m:t>
                    </m:r>
                  </m:oMath>
                </a14:m>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tổng</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số</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ốc</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vít</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của</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cửa</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hàng</a:t>
                </a:r>
                <a:endParaRPr lang="en-US" sz="2600" b="0" i="0" dirty="0">
                  <a:solidFill>
                    <a:srgbClr val="000000"/>
                  </a:solidFill>
                  <a:effectLst/>
                  <a:latin typeface="Cambria" panose="02040503050406030204" pitchFamily="18" charset="0"/>
                  <a:ea typeface="Cambria" panose="02040503050406030204" pitchFamily="18" charset="0"/>
                </a:endParaRPr>
              </a:p>
              <a:p>
                <a:pPr marL="342900" lvl="0" indent="-342900" algn="just">
                  <a:buAutoNum type="alphaLcParenR"/>
                </a:pPr>
                <a:r>
                  <a:rPr lang="en-US" sz="2600" b="0" i="0" dirty="0" err="1">
                    <a:solidFill>
                      <a:srgbClr val="000000"/>
                    </a:solidFill>
                    <a:effectLst/>
                    <a:latin typeface="Cambria" panose="02040503050406030204" pitchFamily="18" charset="0"/>
                    <a:ea typeface="Cambria" panose="02040503050406030204" pitchFamily="18" charset="0"/>
                  </a:rPr>
                  <a:t>Số</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ốc</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vít</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màu</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trắng</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là</a:t>
                </a:r>
                <a:r>
                  <a:rPr lang="en-US" sz="2600" b="0" i="0" dirty="0">
                    <a:solidFill>
                      <a:srgbClr val="000000"/>
                    </a:solidFill>
                    <a:effectLst/>
                    <a:latin typeface="Cambria" panose="02040503050406030204" pitchFamily="18" charset="0"/>
                    <a:ea typeface="Cambria" panose="02040503050406030204" pitchFamily="18" charset="0"/>
                  </a:rPr>
                  <a:t>         </a:t>
                </a:r>
                <a:r>
                  <a:rPr lang="en-US" sz="2600" b="0" i="0" dirty="0" err="1">
                    <a:solidFill>
                      <a:srgbClr val="000000"/>
                    </a:solidFill>
                    <a:effectLst/>
                    <a:latin typeface="Cambria" panose="02040503050406030204" pitchFamily="18" charset="0"/>
                    <a:ea typeface="Cambria" panose="02040503050406030204" pitchFamily="18" charset="0"/>
                  </a:rPr>
                  <a:t>cái</a:t>
                </a:r>
                <a:r>
                  <a:rPr lang="en-US" sz="2600" b="0" i="0" dirty="0">
                    <a:solidFill>
                      <a:srgbClr val="000000"/>
                    </a:solidFill>
                    <a:effectLst/>
                    <a:latin typeface="Cambria" panose="02040503050406030204" pitchFamily="18" charset="0"/>
                    <a:ea typeface="Cambria" panose="02040503050406030204" pitchFamily="18" charset="0"/>
                  </a:rPr>
                  <a:t>.</a:t>
                </a:r>
                <a:endParaRPr lang="en-US" sz="2600" dirty="0">
                  <a:latin typeface="Cambria" panose="02040503050406030204" pitchFamily="18" charset="0"/>
                  <a:ea typeface="Cambria" panose="02040503050406030204" pitchFamily="18" charset="0"/>
                </a:endParaRPr>
              </a:p>
            </p:txBody>
          </p:sp>
        </mc:Choice>
        <mc:Fallback xmlns="">
          <p:sp>
            <p:nvSpPr>
              <p:cNvPr id="4" name="TextBox 3">
                <a:extLst>
                  <a:ext uri="{FF2B5EF4-FFF2-40B4-BE49-F238E27FC236}">
                    <a16:creationId xmlns:a16="http://schemas.microsoft.com/office/drawing/2014/main" id="{8844F4F8-84CE-7C3B-E92C-13A56BD57F44}"/>
                  </a:ext>
                </a:extLst>
              </p:cNvPr>
              <p:cNvSpPr txBox="1">
                <a:spLocks noRot="1" noChangeAspect="1" noMove="1" noResize="1" noEditPoints="1" noAdjustHandles="1" noChangeArrowheads="1" noChangeShapeType="1" noTextEdit="1"/>
              </p:cNvSpPr>
              <p:nvPr/>
            </p:nvSpPr>
            <p:spPr>
              <a:xfrm>
                <a:off x="562678" y="828675"/>
                <a:ext cx="11000671" cy="1868717"/>
              </a:xfrm>
              <a:prstGeom prst="rect">
                <a:avLst/>
              </a:prstGeom>
              <a:blipFill>
                <a:blip r:embed="rId3"/>
                <a:stretch>
                  <a:fillRect l="-997" t="-2941" r="-942" b="-71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 xmlns:a16="http://schemas.microsoft.com/office/drawing/2014/main" id="{65E37D7B-33D0-0147-B93A-2A471E632C71}"/>
                  </a:ext>
                </a:extLst>
              </p:cNvPr>
              <p:cNvSpPr txBox="1"/>
              <p:nvPr/>
            </p:nvSpPr>
            <p:spPr>
              <a:xfrm>
                <a:off x="695325" y="2847975"/>
                <a:ext cx="8791575" cy="1143518"/>
              </a:xfrm>
              <a:prstGeom prst="rect">
                <a:avLst/>
              </a:prstGeom>
              <a:noFill/>
            </p:spPr>
            <p:txBody>
              <a:bodyPr wrap="square" rtlCol="0">
                <a:spAutoFit/>
              </a:bodyPr>
              <a:lstStyle/>
              <a:p>
                <a:pPr lvl="0" algn="just"/>
                <a:r>
                  <a:rPr lang="en-US" sz="2800" b="1" dirty="0">
                    <a:solidFill>
                      <a:srgbClr val="002060"/>
                    </a:solidFill>
                    <a:latin typeface="Cambria" panose="02040503050406030204" pitchFamily="18" charset="0"/>
                    <a:ea typeface="Cambria" panose="02040503050406030204" pitchFamily="18" charset="0"/>
                  </a:rPr>
                  <a:t>a) </a:t>
                </a:r>
                <a:r>
                  <a:rPr lang="en-US" sz="2800" b="1" dirty="0" err="1">
                    <a:solidFill>
                      <a:srgbClr val="002060"/>
                    </a:solidFill>
                    <a:latin typeface="Cambria" panose="02040503050406030204" pitchFamily="18" charset="0"/>
                    <a:ea typeface="Cambria" panose="02040503050406030204" pitchFamily="18" charset="0"/>
                  </a:rPr>
                  <a:t>Số</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ốc</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vít</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màu</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đen</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chiếm</a:t>
                </a:r>
                <a:r>
                  <a:rPr lang="en-US" sz="2800" b="1" dirty="0">
                    <a:solidFill>
                      <a:srgbClr val="002060"/>
                    </a:solidFill>
                    <a:latin typeface="Cambria" panose="02040503050406030204" pitchFamily="18" charset="0"/>
                    <a:ea typeface="Cambria" panose="02040503050406030204" pitchFamily="18" charset="0"/>
                  </a:rPr>
                  <a:t> </a:t>
                </a:r>
                <a14:m>
                  <m:oMath xmlns:m="http://schemas.openxmlformats.org/officeDocument/2006/math">
                    <m:f>
                      <m:fPr>
                        <m:ctrlPr>
                          <a:rPr lang="en-US" sz="2800" b="1" i="1">
                            <a:solidFill>
                              <a:srgbClr val="002060"/>
                            </a:solidFill>
                            <a:latin typeface="Cambria Math"/>
                          </a:rPr>
                        </m:ctrlPr>
                      </m:fPr>
                      <m:num>
                        <m:r>
                          <a:rPr lang="en-US" sz="2800" b="1" i="1">
                            <a:solidFill>
                              <a:srgbClr val="002060"/>
                            </a:solidFill>
                            <a:latin typeface="Cambria Math" panose="02040503050406030204" pitchFamily="18" charset="0"/>
                          </a:rPr>
                          <m:t>𝟑</m:t>
                        </m:r>
                      </m:num>
                      <m:den>
                        <m:r>
                          <a:rPr lang="en-US" sz="2800" b="1" i="1" smtClean="0">
                            <a:solidFill>
                              <a:srgbClr val="002060"/>
                            </a:solidFill>
                            <a:latin typeface="Cambria Math" panose="02040503050406030204" pitchFamily="18" charset="0"/>
                          </a:rPr>
                          <m:t>𝟖</m:t>
                        </m:r>
                      </m:den>
                    </m:f>
                  </m:oMath>
                </a14:m>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tổng</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số</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ốc</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vít</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của</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cửa</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hàng</a:t>
                </a:r>
                <a:r>
                  <a:rPr lang="en-US" sz="2800" b="1" dirty="0">
                    <a:solidFill>
                      <a:srgbClr val="002060"/>
                    </a:solidFill>
                    <a:latin typeface="Cambria" panose="02040503050406030204" pitchFamily="18" charset="0"/>
                    <a:ea typeface="Cambria" panose="02040503050406030204" pitchFamily="18" charset="0"/>
                  </a:rPr>
                  <a:t>.</a:t>
                </a:r>
                <a:endParaRPr kumimoji="0" lang="en-US" sz="2800" b="1" i="0" u="none" strike="noStrike" kern="1200" cap="none" spc="0" normalizeH="0" baseline="0" noProof="0" dirty="0">
                  <a:ln>
                    <a:noFill/>
                  </a:ln>
                  <a:solidFill>
                    <a:srgbClr val="002060"/>
                  </a:solidFill>
                  <a:effectLst/>
                  <a:uLnTx/>
                  <a:uFillTx/>
                  <a:latin typeface="Cambria" panose="02040503050406030204" pitchFamily="18" charset="0"/>
                  <a:ea typeface="Cambria" panose="02040503050406030204" pitchFamily="18" charset="0"/>
                  <a:cs typeface="+mn-cs"/>
                </a:endParaRPr>
              </a:p>
            </p:txBody>
          </p:sp>
        </mc:Choice>
        <mc:Fallback xmlns="">
          <p:sp>
            <p:nvSpPr>
              <p:cNvPr id="18" name="TextBox 17">
                <a:extLst>
                  <a:ext uri="{FF2B5EF4-FFF2-40B4-BE49-F238E27FC236}">
                    <a16:creationId xmlns:a16="http://schemas.microsoft.com/office/drawing/2014/main" id="{65E37D7B-33D0-0147-B93A-2A471E632C71}"/>
                  </a:ext>
                </a:extLst>
              </p:cNvPr>
              <p:cNvSpPr txBox="1">
                <a:spLocks noRot="1" noChangeAspect="1" noMove="1" noResize="1" noEditPoints="1" noAdjustHandles="1" noChangeArrowheads="1" noChangeShapeType="1" noTextEdit="1"/>
              </p:cNvSpPr>
              <p:nvPr/>
            </p:nvSpPr>
            <p:spPr>
              <a:xfrm>
                <a:off x="695325" y="2847975"/>
                <a:ext cx="8791575" cy="1143518"/>
              </a:xfrm>
              <a:prstGeom prst="rect">
                <a:avLst/>
              </a:prstGeom>
              <a:blipFill>
                <a:blip r:embed="rId4"/>
                <a:stretch>
                  <a:fillRect l="-1387" r="-1456" b="-138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 xmlns:a16="http://schemas.microsoft.com/office/drawing/2014/main" id="{2F02C997-8A4B-5650-EA50-70686D25AD00}"/>
                  </a:ext>
                </a:extLst>
              </p:cNvPr>
              <p:cNvSpPr txBox="1"/>
              <p:nvPr/>
            </p:nvSpPr>
            <p:spPr>
              <a:xfrm>
                <a:off x="733425" y="4029075"/>
                <a:ext cx="8791575" cy="2196883"/>
              </a:xfrm>
              <a:prstGeom prst="rect">
                <a:avLst/>
              </a:prstGeom>
              <a:noFill/>
            </p:spPr>
            <p:txBody>
              <a:bodyPr wrap="square" rtlCol="0">
                <a:spAutoFit/>
              </a:bodyPr>
              <a:lstStyle/>
              <a:p>
                <a:pPr algn="just"/>
                <a:r>
                  <a:rPr lang="en-US" sz="2800" b="1" dirty="0">
                    <a:solidFill>
                      <a:srgbClr val="002060"/>
                    </a:solidFill>
                    <a:latin typeface="Cambria" panose="02040503050406030204" pitchFamily="18" charset="0"/>
                    <a:ea typeface="Cambria" panose="02040503050406030204" pitchFamily="18" charset="0"/>
                  </a:rPr>
                  <a:t>b) </a:t>
                </a:r>
                <a:r>
                  <a:rPr lang="en-US" sz="2800" b="1" dirty="0" err="1">
                    <a:solidFill>
                      <a:srgbClr val="002060"/>
                    </a:solidFill>
                    <a:latin typeface="Cambria" panose="02040503050406030204" pitchFamily="18" charset="0"/>
                    <a:ea typeface="Cambria" panose="02040503050406030204" pitchFamily="18" charset="0"/>
                  </a:rPr>
                  <a:t>Số</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ốc</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vít</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màu</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trắng</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chiếm</a:t>
                </a:r>
                <a:r>
                  <a:rPr lang="en-US" sz="2800" b="1" dirty="0">
                    <a:solidFill>
                      <a:srgbClr val="002060"/>
                    </a:solidFill>
                    <a:latin typeface="Cambria" panose="02040503050406030204" pitchFamily="18" charset="0"/>
                    <a:ea typeface="Cambria" panose="02040503050406030204" pitchFamily="18" charset="0"/>
                  </a:rPr>
                  <a:t> </a:t>
                </a:r>
                <a:r>
                  <a:rPr lang="en-US" sz="2800" b="1" dirty="0">
                    <a:solidFill>
                      <a:srgbClr val="002060"/>
                    </a:solidFill>
                  </a:rPr>
                  <a:t> </a:t>
                </a:r>
                <a14:m>
                  <m:oMath xmlns:m="http://schemas.openxmlformats.org/officeDocument/2006/math">
                    <m:f>
                      <m:fPr>
                        <m:ctrlPr>
                          <a:rPr lang="en-US" sz="2800" b="1" i="1">
                            <a:solidFill>
                              <a:srgbClr val="002060"/>
                            </a:solidFill>
                            <a:latin typeface="Cambria Math"/>
                          </a:rPr>
                        </m:ctrlPr>
                      </m:fPr>
                      <m:num>
                        <m:r>
                          <a:rPr lang="en-US" sz="2800" b="1" i="1" smtClean="0">
                            <a:solidFill>
                              <a:srgbClr val="002060"/>
                            </a:solidFill>
                            <a:latin typeface="Cambria Math" panose="02040503050406030204" pitchFamily="18" charset="0"/>
                          </a:rPr>
                          <m:t>𝟐</m:t>
                        </m:r>
                      </m:num>
                      <m:den>
                        <m:r>
                          <a:rPr lang="en-US" sz="2800" b="1" i="1" smtClean="0">
                            <a:solidFill>
                              <a:srgbClr val="002060"/>
                            </a:solidFill>
                            <a:latin typeface="Cambria Math" panose="02040503050406030204" pitchFamily="18" charset="0"/>
                          </a:rPr>
                          <m:t>𝟖</m:t>
                        </m:r>
                      </m:den>
                    </m:f>
                  </m:oMath>
                </a14:m>
                <a:r>
                  <a:rPr lang="en-US" sz="2800" b="1" dirty="0">
                    <a:solidFill>
                      <a:srgbClr val="002060"/>
                    </a:solidFill>
                    <a:latin typeface="Cambria" panose="02040503050406030204" pitchFamily="18" charset="0"/>
                    <a:ea typeface="Cambria" panose="02040503050406030204" pitchFamily="18" charset="0"/>
                  </a:rPr>
                  <a:t> =</a:t>
                </a:r>
                <a:r>
                  <a:rPr lang="en-US" sz="2800" b="1" dirty="0">
                    <a:solidFill>
                      <a:srgbClr val="002060"/>
                    </a:solidFill>
                  </a:rPr>
                  <a:t> </a:t>
                </a:r>
                <a14:m>
                  <m:oMath xmlns:m="http://schemas.openxmlformats.org/officeDocument/2006/math">
                    <m:f>
                      <m:fPr>
                        <m:ctrlPr>
                          <a:rPr lang="en-US" sz="2800" b="1" i="1">
                            <a:solidFill>
                              <a:srgbClr val="002060"/>
                            </a:solidFill>
                            <a:latin typeface="Cambria Math"/>
                          </a:rPr>
                        </m:ctrlPr>
                      </m:fPr>
                      <m:num>
                        <m:r>
                          <a:rPr lang="en-US" sz="2800" b="1" i="1" smtClean="0">
                            <a:solidFill>
                              <a:srgbClr val="002060"/>
                            </a:solidFill>
                            <a:latin typeface="Cambria Math" panose="02040503050406030204" pitchFamily="18" charset="0"/>
                          </a:rPr>
                          <m:t>𝟏</m:t>
                        </m:r>
                      </m:num>
                      <m:den>
                        <m:r>
                          <a:rPr lang="en-US" sz="2800" b="1" i="1" smtClean="0">
                            <a:solidFill>
                              <a:srgbClr val="002060"/>
                            </a:solidFill>
                            <a:latin typeface="Cambria Math" panose="02040503050406030204" pitchFamily="18" charset="0"/>
                          </a:rPr>
                          <m:t>𝟒</m:t>
                        </m:r>
                      </m:den>
                    </m:f>
                  </m:oMath>
                </a14:m>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tổng</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số</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ốc</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vít</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trong</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cửa</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hàng</a:t>
                </a:r>
                <a:r>
                  <a:rPr lang="en-US" sz="2800" b="1" dirty="0">
                    <a:solidFill>
                      <a:srgbClr val="002060"/>
                    </a:solidFill>
                    <a:latin typeface="Cambria" panose="02040503050406030204" pitchFamily="18" charset="0"/>
                    <a:ea typeface="Cambria" panose="02040503050406030204" pitchFamily="18" charset="0"/>
                  </a:rPr>
                  <a:t>.</a:t>
                </a:r>
              </a:p>
              <a:p>
                <a:pPr algn="ctr"/>
                <a:r>
                  <a:rPr lang="en-US" sz="2800" b="1" dirty="0" err="1">
                    <a:solidFill>
                      <a:srgbClr val="002060"/>
                    </a:solidFill>
                    <a:latin typeface="Cambria" panose="02040503050406030204" pitchFamily="18" charset="0"/>
                    <a:ea typeface="Cambria" panose="02040503050406030204" pitchFamily="18" charset="0"/>
                  </a:rPr>
                  <a:t>Số</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ốc</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vít</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màu</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trắng</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là</a:t>
                </a:r>
                <a:r>
                  <a:rPr lang="en-US" sz="2800" b="1" dirty="0">
                    <a:solidFill>
                      <a:srgbClr val="002060"/>
                    </a:solidFill>
                    <a:latin typeface="Cambria" panose="02040503050406030204" pitchFamily="18" charset="0"/>
                    <a:ea typeface="Cambria" panose="02040503050406030204" pitchFamily="18" charset="0"/>
                  </a:rPr>
                  <a:t>:</a:t>
                </a:r>
              </a:p>
              <a:p>
                <a:pPr algn="ctr"/>
                <a:r>
                  <a:rPr lang="en-US" sz="2800" b="1" dirty="0">
                    <a:solidFill>
                      <a:srgbClr val="002060"/>
                    </a:solidFill>
                    <a:latin typeface="Cambria" panose="02040503050406030204" pitchFamily="18" charset="0"/>
                    <a:ea typeface="Cambria" panose="02040503050406030204" pitchFamily="18" charset="0"/>
                  </a:rPr>
                  <a:t>800 × </a:t>
                </a:r>
                <a:r>
                  <a:rPr lang="en-US" sz="2800" b="1" dirty="0">
                    <a:solidFill>
                      <a:srgbClr val="002060"/>
                    </a:solidFill>
                  </a:rPr>
                  <a:t> </a:t>
                </a:r>
                <a14:m>
                  <m:oMath xmlns:m="http://schemas.openxmlformats.org/officeDocument/2006/math">
                    <m:f>
                      <m:fPr>
                        <m:ctrlPr>
                          <a:rPr lang="en-US" sz="2800" b="1" i="1">
                            <a:solidFill>
                              <a:srgbClr val="002060"/>
                            </a:solidFill>
                            <a:latin typeface="Cambria Math"/>
                          </a:rPr>
                        </m:ctrlPr>
                      </m:fPr>
                      <m:num>
                        <m:r>
                          <a:rPr lang="en-US" sz="2800" b="1" i="1" smtClean="0">
                            <a:solidFill>
                              <a:srgbClr val="002060"/>
                            </a:solidFill>
                            <a:latin typeface="Cambria Math" panose="02040503050406030204" pitchFamily="18" charset="0"/>
                          </a:rPr>
                          <m:t>𝟏</m:t>
                        </m:r>
                      </m:num>
                      <m:den>
                        <m:r>
                          <a:rPr lang="en-US" sz="2800" b="1" i="1" smtClean="0">
                            <a:solidFill>
                              <a:srgbClr val="002060"/>
                            </a:solidFill>
                            <a:latin typeface="Cambria Math" panose="02040503050406030204" pitchFamily="18" charset="0"/>
                          </a:rPr>
                          <m:t>𝟒</m:t>
                        </m:r>
                      </m:den>
                    </m:f>
                    <m:r>
                      <a:rPr lang="en-US" sz="2800" b="1" i="1" smtClean="0">
                        <a:solidFill>
                          <a:srgbClr val="002060"/>
                        </a:solidFill>
                        <a:latin typeface="Cambria Math" panose="02040503050406030204" pitchFamily="18" charset="0"/>
                      </a:rPr>
                      <m:t> </m:t>
                    </m:r>
                  </m:oMath>
                </a14:m>
                <a:r>
                  <a:rPr lang="en-US" sz="2800" b="1" dirty="0">
                    <a:solidFill>
                      <a:srgbClr val="002060"/>
                    </a:solidFill>
                    <a:latin typeface="Cambria" panose="02040503050406030204" pitchFamily="18" charset="0"/>
                    <a:ea typeface="Cambria" panose="02040503050406030204" pitchFamily="18" charset="0"/>
                  </a:rPr>
                  <a:t> = 200 (</a:t>
                </a:r>
                <a:r>
                  <a:rPr lang="en-US" sz="2800" b="1" dirty="0" err="1">
                    <a:solidFill>
                      <a:srgbClr val="002060"/>
                    </a:solidFill>
                    <a:latin typeface="Cambria" panose="02040503050406030204" pitchFamily="18" charset="0"/>
                    <a:ea typeface="Cambria" panose="02040503050406030204" pitchFamily="18" charset="0"/>
                  </a:rPr>
                  <a:t>cái</a:t>
                </a:r>
                <a:r>
                  <a:rPr lang="en-US" sz="2800" b="1" dirty="0">
                    <a:solidFill>
                      <a:srgbClr val="002060"/>
                    </a:solidFill>
                    <a:latin typeface="Cambria" panose="02040503050406030204" pitchFamily="18" charset="0"/>
                    <a:ea typeface="Cambria" panose="02040503050406030204" pitchFamily="18" charset="0"/>
                  </a:rPr>
                  <a:t>)</a:t>
                </a:r>
              </a:p>
            </p:txBody>
          </p:sp>
        </mc:Choice>
        <mc:Fallback xmlns="">
          <p:sp>
            <p:nvSpPr>
              <p:cNvPr id="19" name="TextBox 18">
                <a:extLst>
                  <a:ext uri="{FF2B5EF4-FFF2-40B4-BE49-F238E27FC236}">
                    <a16:creationId xmlns:a16="http://schemas.microsoft.com/office/drawing/2014/main" id="{2F02C997-8A4B-5650-EA50-70686D25AD00}"/>
                  </a:ext>
                </a:extLst>
              </p:cNvPr>
              <p:cNvSpPr txBox="1">
                <a:spLocks noRot="1" noChangeAspect="1" noMove="1" noResize="1" noEditPoints="1" noAdjustHandles="1" noChangeArrowheads="1" noChangeShapeType="1" noTextEdit="1"/>
              </p:cNvSpPr>
              <p:nvPr/>
            </p:nvSpPr>
            <p:spPr>
              <a:xfrm>
                <a:off x="733425" y="4029075"/>
                <a:ext cx="8791575" cy="2196883"/>
              </a:xfrm>
              <a:prstGeom prst="rect">
                <a:avLst/>
              </a:prstGeom>
              <a:blipFill>
                <a:blip r:embed="rId5"/>
                <a:stretch>
                  <a:fillRect l="-1386" r="-1386" b="-2500"/>
                </a:stretch>
              </a:blipFill>
            </p:spPr>
            <p:txBody>
              <a:bodyPr/>
              <a:lstStyle/>
              <a:p>
                <a:r>
                  <a:rPr lang="en-US">
                    <a:noFill/>
                  </a:rPr>
                  <a:t> </a:t>
                </a:r>
              </a:p>
            </p:txBody>
          </p:sp>
        </mc:Fallback>
      </mc:AlternateContent>
      <p:pic>
        <p:nvPicPr>
          <p:cNvPr id="8" name="Picture 7">
            <a:extLst>
              <a:ext uri="{FF2B5EF4-FFF2-40B4-BE49-F238E27FC236}">
                <a16:creationId xmlns="" xmlns:a16="http://schemas.microsoft.com/office/drawing/2014/main" id="{6E24ABD7-A1A1-C955-D491-08711206B08D}"/>
              </a:ext>
            </a:extLst>
          </p:cNvPr>
          <p:cNvPicPr>
            <a:picLocks noChangeAspect="1"/>
          </p:cNvPicPr>
          <p:nvPr/>
        </p:nvPicPr>
        <p:blipFill>
          <a:blip r:embed="rId6"/>
          <a:stretch>
            <a:fillRect/>
          </a:stretch>
        </p:blipFill>
        <p:spPr>
          <a:xfrm>
            <a:off x="9415462" y="1195387"/>
            <a:ext cx="1609725" cy="2505075"/>
          </a:xfrm>
          <a:prstGeom prst="rect">
            <a:avLst/>
          </a:prstGeom>
        </p:spPr>
      </p:pic>
      <p:sp>
        <p:nvSpPr>
          <p:cNvPr id="9" name="Rectangle: Rounded Corners 8">
            <a:extLst>
              <a:ext uri="{FF2B5EF4-FFF2-40B4-BE49-F238E27FC236}">
                <a16:creationId xmlns="" xmlns:a16="http://schemas.microsoft.com/office/drawing/2014/main" id="{A2E46873-1B89-D0DC-E636-ACE6B69B7F19}"/>
              </a:ext>
            </a:extLst>
          </p:cNvPr>
          <p:cNvSpPr/>
          <p:nvPr/>
        </p:nvSpPr>
        <p:spPr>
          <a:xfrm>
            <a:off x="4171950" y="2305050"/>
            <a:ext cx="447675" cy="3524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t>?</a:t>
            </a:r>
          </a:p>
        </p:txBody>
      </p:sp>
    </p:spTree>
    <p:extLst>
      <p:ext uri="{BB962C8B-B14F-4D97-AF65-F5344CB8AC3E}">
        <p14:creationId xmlns:p14="http://schemas.microsoft.com/office/powerpoint/2010/main" val="5290667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arn(inVertical)">
                                      <p:cBhvr>
                                        <p:cTn id="16" dur="500"/>
                                        <p:tgtEl>
                                          <p:spTgt spid="4"/>
                                        </p:tgtEl>
                                      </p:cBhvr>
                                    </p:animEffect>
                                  </p:childTnLst>
                                </p:cTn>
                              </p:par>
                              <p:par>
                                <p:cTn id="17" presetID="16" presetClass="entr" presetSubtype="21"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barn(inVertical)">
                                      <p:cBhvr>
                                        <p:cTn id="24" dur="500"/>
                                        <p:tgtEl>
                                          <p:spTgt spid="18"/>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barn(inVertical)">
                                      <p:cBhvr>
                                        <p:cTn id="2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4" grpId="0"/>
      <p:bldP spid="18" grpId="0"/>
      <p:bldP spid="19" grpId="0"/>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11B2B030-4738-4359-9E46-144B7C8BFF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17" y="8300"/>
            <a:ext cx="12193117" cy="68497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3" name="Rectangle 12">
            <a:extLst>
              <a:ext uri="{FF2B5EF4-FFF2-40B4-BE49-F238E27FC236}">
                <a16:creationId xmlns="" xmlns:a16="http://schemas.microsoft.com/office/drawing/2014/main" id="{E722B2DD-E14D-4972-9D98-5D6E61B1B2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114431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pic>
        <p:nvPicPr>
          <p:cNvPr id="6" name="Picture 5" descr="A cartoon of a coral reef&#10;&#10;Description automatically generated">
            <a:extLst>
              <a:ext uri="{FF2B5EF4-FFF2-40B4-BE49-F238E27FC236}">
                <a16:creationId xmlns="" xmlns:a16="http://schemas.microsoft.com/office/drawing/2014/main" id="{29234A71-CDB4-0E4E-B395-4E6E985CACE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5628"/>
          <a:stretch/>
        </p:blipFill>
        <p:spPr>
          <a:xfrm>
            <a:off x="13" y="7"/>
            <a:ext cx="12191987" cy="6866293"/>
          </a:xfrm>
          <a:prstGeom prst="rect">
            <a:avLst/>
          </a:prstGeom>
        </p:spPr>
      </p:pic>
      <p:sp>
        <p:nvSpPr>
          <p:cNvPr id="2" name="Rectangle: Rounded Corners 1">
            <a:extLst>
              <a:ext uri="{FF2B5EF4-FFF2-40B4-BE49-F238E27FC236}">
                <a16:creationId xmlns="" xmlns:a16="http://schemas.microsoft.com/office/drawing/2014/main" id="{4B993D1A-4609-A11E-B841-25A6D8A16783}"/>
              </a:ext>
            </a:extLst>
          </p:cNvPr>
          <p:cNvSpPr/>
          <p:nvPr/>
        </p:nvSpPr>
        <p:spPr>
          <a:xfrm>
            <a:off x="304800" y="238125"/>
            <a:ext cx="11480800" cy="6515100"/>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3" name="Oval 2">
            <a:extLst>
              <a:ext uri="{FF2B5EF4-FFF2-40B4-BE49-F238E27FC236}">
                <a16:creationId xmlns="" xmlns:a16="http://schemas.microsoft.com/office/drawing/2014/main" id="{3013E90C-99F5-52BF-398A-B938587F9683}"/>
              </a:ext>
            </a:extLst>
          </p:cNvPr>
          <p:cNvSpPr/>
          <p:nvPr/>
        </p:nvSpPr>
        <p:spPr>
          <a:xfrm>
            <a:off x="653990" y="485775"/>
            <a:ext cx="603310" cy="571500"/>
          </a:xfrm>
          <a:prstGeom prst="ellipse">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4</a:t>
            </a:r>
          </a:p>
        </p:txBody>
      </p:sp>
      <mc:AlternateContent xmlns:mc="http://schemas.openxmlformats.org/markup-compatibility/2006" xmlns:a14="http://schemas.microsoft.com/office/drawing/2010/main">
        <mc:Choice Requires="a14">
          <p:sp>
            <p:nvSpPr>
              <p:cNvPr id="7" name="TextBox 6">
                <a:extLst>
                  <a:ext uri="{FF2B5EF4-FFF2-40B4-BE49-F238E27FC236}">
                    <a16:creationId xmlns="" xmlns:a16="http://schemas.microsoft.com/office/drawing/2014/main" id="{6A98A64B-7690-5338-DDB4-9161E70F8400}"/>
                  </a:ext>
                </a:extLst>
              </p:cNvPr>
              <p:cNvSpPr txBox="1"/>
              <p:nvPr/>
            </p:nvSpPr>
            <p:spPr>
              <a:xfrm>
                <a:off x="1258004" y="447675"/>
                <a:ext cx="9952968" cy="1898148"/>
              </a:xfrm>
              <a:prstGeom prst="rect">
                <a:avLst/>
              </a:prstGeom>
              <a:noFill/>
            </p:spPr>
            <p:txBody>
              <a:bodyPr wrap="square">
                <a:spAutoFit/>
              </a:bodyPr>
              <a:lstStyle/>
              <a:p>
                <a:pPr lvl="0" algn="just"/>
                <a:r>
                  <a:rPr lang="vi-VN" sz="2400" dirty="0">
                    <a:solidFill>
                      <a:srgbClr val="002060"/>
                    </a:solidFill>
                    <a:latin typeface="Calibri" panose="020F0502020204030204" pitchFamily="34" charset="0"/>
                    <a:cs typeface="Calibri" panose="020F0502020204030204" pitchFamily="34" charset="0"/>
                  </a:rPr>
                  <a:t>Ban đầu, một cái bánh chưng được cắt ra thành các miếng như hình bên. Tí và Tèo đã lấy ra một số miếng rồi nói chuyện với nhau. Tí nói: “Tèo đã lấy </a:t>
                </a:r>
                <a:r>
                  <a:rPr lang="en-US" sz="2400" b="1" dirty="0">
                    <a:solidFill>
                      <a:srgbClr val="002060"/>
                    </a:solidFill>
                  </a:rPr>
                  <a:t> </a:t>
                </a:r>
                <a14:m>
                  <m:oMath xmlns:m="http://schemas.openxmlformats.org/officeDocument/2006/math">
                    <m:f>
                      <m:fPr>
                        <m:ctrlPr>
                          <a:rPr lang="en-US" sz="2400" b="1" i="1">
                            <a:solidFill>
                              <a:srgbClr val="002060"/>
                            </a:solidFill>
                            <a:latin typeface="Cambria Math"/>
                          </a:rPr>
                        </m:ctrlPr>
                      </m:fPr>
                      <m:num>
                        <m:r>
                          <a:rPr lang="en-US" sz="2400" b="1" i="1">
                            <a:solidFill>
                              <a:srgbClr val="002060"/>
                            </a:solidFill>
                            <a:latin typeface="Cambria Math" panose="02040503050406030204" pitchFamily="18" charset="0"/>
                          </a:rPr>
                          <m:t>𝟑</m:t>
                        </m:r>
                      </m:num>
                      <m:den>
                        <m:r>
                          <a:rPr lang="en-US" sz="2400" b="1" i="1" smtClean="0">
                            <a:solidFill>
                              <a:srgbClr val="002060"/>
                            </a:solidFill>
                            <a:latin typeface="Cambria Math" panose="02040503050406030204" pitchFamily="18" charset="0"/>
                          </a:rPr>
                          <m:t>𝟓</m:t>
                        </m:r>
                      </m:den>
                    </m:f>
                    <m:r>
                      <a:rPr lang="en-US" sz="2400" b="1" i="1" smtClean="0">
                        <a:solidFill>
                          <a:srgbClr val="002060"/>
                        </a:solidFill>
                        <a:latin typeface="Cambria Math" panose="02040503050406030204" pitchFamily="18" charset="0"/>
                      </a:rPr>
                      <m:t> </m:t>
                    </m:r>
                  </m:oMath>
                </a14:m>
                <a:r>
                  <a:rPr lang="vi-VN" sz="2400" dirty="0">
                    <a:solidFill>
                      <a:srgbClr val="002060"/>
                    </a:solidFill>
                    <a:latin typeface="Calibri" panose="020F0502020204030204" pitchFamily="34" charset="0"/>
                    <a:cs typeface="Calibri" panose="020F0502020204030204" pitchFamily="34" charset="0"/>
                  </a:rPr>
                  <a:t> số miếng bánh chưng." Tèo nói: "Tí đã lấy </a:t>
                </a:r>
                <a:r>
                  <a:rPr lang="en-US" sz="2400" b="1" dirty="0">
                    <a:solidFill>
                      <a:srgbClr val="002060"/>
                    </a:solidFill>
                  </a:rPr>
                  <a:t> </a:t>
                </a:r>
                <a14:m>
                  <m:oMath xmlns:m="http://schemas.openxmlformats.org/officeDocument/2006/math">
                    <m:f>
                      <m:fPr>
                        <m:ctrlPr>
                          <a:rPr lang="en-US" sz="2400" b="1" i="1">
                            <a:solidFill>
                              <a:srgbClr val="002060"/>
                            </a:solidFill>
                            <a:latin typeface="Cambria Math"/>
                          </a:rPr>
                        </m:ctrlPr>
                      </m:fPr>
                      <m:num>
                        <m:r>
                          <a:rPr lang="en-US" sz="2400" b="1" i="1">
                            <a:solidFill>
                              <a:srgbClr val="002060"/>
                            </a:solidFill>
                            <a:latin typeface="Cambria Math" panose="02040503050406030204" pitchFamily="18" charset="0"/>
                          </a:rPr>
                          <m:t>𝟑</m:t>
                        </m:r>
                      </m:num>
                      <m:den>
                        <m:r>
                          <a:rPr lang="en-US" sz="2400" b="1" i="1" smtClean="0">
                            <a:solidFill>
                              <a:srgbClr val="002060"/>
                            </a:solidFill>
                            <a:latin typeface="Cambria Math" panose="02040503050406030204" pitchFamily="18" charset="0"/>
                          </a:rPr>
                          <m:t>𝟒</m:t>
                        </m:r>
                      </m:den>
                    </m:f>
                    <m:r>
                      <a:rPr lang="en-US" sz="2400" b="1" i="1" smtClean="0">
                        <a:solidFill>
                          <a:srgbClr val="002060"/>
                        </a:solidFill>
                        <a:latin typeface="Cambria Math" panose="02040503050406030204" pitchFamily="18" charset="0"/>
                      </a:rPr>
                      <m:t> </m:t>
                    </m:r>
                  </m:oMath>
                </a14:m>
                <a:r>
                  <a:rPr lang="vi-VN" sz="2400" dirty="0">
                    <a:solidFill>
                      <a:srgbClr val="002060"/>
                    </a:solidFill>
                    <a:latin typeface="Calibri" panose="020F0502020204030204" pitchFamily="34" charset="0"/>
                    <a:cs typeface="Calibri" panose="020F0502020204030204" pitchFamily="34" charset="0"/>
                  </a:rPr>
                  <a:t> số miếng bánh chưng". Biết chỉ có một trong hai bạn Tèo, Tí đã nói sai. Hỏi ai đã nói sai?</a:t>
                </a:r>
                <a:endParaRPr kumimoji="0" lang="en-US" sz="4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mc:Choice>
        <mc:Fallback xmlns="">
          <p:sp>
            <p:nvSpPr>
              <p:cNvPr id="7" name="TextBox 6">
                <a:extLst>
                  <a:ext uri="{FF2B5EF4-FFF2-40B4-BE49-F238E27FC236}">
                    <a16:creationId xmlns:a16="http://schemas.microsoft.com/office/drawing/2014/main" id="{6A98A64B-7690-5338-DDB4-9161E70F8400}"/>
                  </a:ext>
                </a:extLst>
              </p:cNvPr>
              <p:cNvSpPr txBox="1">
                <a:spLocks noRot="1" noChangeAspect="1" noMove="1" noResize="1" noEditPoints="1" noAdjustHandles="1" noChangeArrowheads="1" noChangeShapeType="1" noTextEdit="1"/>
              </p:cNvSpPr>
              <p:nvPr/>
            </p:nvSpPr>
            <p:spPr>
              <a:xfrm>
                <a:off x="1258004" y="447675"/>
                <a:ext cx="9952968" cy="1898148"/>
              </a:xfrm>
              <a:prstGeom prst="rect">
                <a:avLst/>
              </a:prstGeom>
              <a:blipFill>
                <a:blip r:embed="rId3"/>
                <a:stretch>
                  <a:fillRect l="-919" t="-2564" r="-980" b="-6090"/>
                </a:stretch>
              </a:blipFill>
            </p:spPr>
            <p:txBody>
              <a:bodyPr/>
              <a:lstStyle/>
              <a:p>
                <a:r>
                  <a:rPr lang="en-US">
                    <a:noFill/>
                  </a:rPr>
                  <a:t> </a:t>
                </a:r>
              </a:p>
            </p:txBody>
          </p:sp>
        </mc:Fallback>
      </mc:AlternateContent>
      <p:pic>
        <p:nvPicPr>
          <p:cNvPr id="10" name="Picture 9">
            <a:extLst>
              <a:ext uri="{FF2B5EF4-FFF2-40B4-BE49-F238E27FC236}">
                <a16:creationId xmlns="" xmlns:a16="http://schemas.microsoft.com/office/drawing/2014/main" id="{FE60A7B5-98F6-6E34-8E81-C188C24C1E7D}"/>
              </a:ext>
            </a:extLst>
          </p:cNvPr>
          <p:cNvPicPr>
            <a:picLocks noChangeAspect="1"/>
          </p:cNvPicPr>
          <p:nvPr/>
        </p:nvPicPr>
        <p:blipFill>
          <a:blip r:embed="rId4"/>
          <a:stretch>
            <a:fillRect/>
          </a:stretch>
        </p:blipFill>
        <p:spPr>
          <a:xfrm>
            <a:off x="9239250" y="2168278"/>
            <a:ext cx="2276475" cy="2232272"/>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 xmlns:a16="http://schemas.microsoft.com/office/drawing/2014/main" id="{883E9F49-1F0E-E23E-2870-6B198FEF811C}"/>
                  </a:ext>
                </a:extLst>
              </p:cNvPr>
              <p:cNvSpPr txBox="1"/>
              <p:nvPr/>
            </p:nvSpPr>
            <p:spPr>
              <a:xfrm>
                <a:off x="895350" y="2952750"/>
                <a:ext cx="8286750" cy="2344809"/>
              </a:xfrm>
              <a:prstGeom prst="rect">
                <a:avLst/>
              </a:prstGeom>
              <a:noFill/>
            </p:spPr>
            <p:txBody>
              <a:bodyPr wrap="square" rtlCol="0">
                <a:spAutoFit/>
              </a:bodyPr>
              <a:lstStyle/>
              <a:p>
                <a:pPr marL="0" marR="0" algn="just">
                  <a:lnSpc>
                    <a:spcPct val="110000"/>
                  </a:lnSpc>
                  <a:spcBef>
                    <a:spcPts val="0"/>
                  </a:spcBef>
                  <a:spcAft>
                    <a:spcPts val="0"/>
                  </a:spcAft>
                </a:pP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Tèo</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nói</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Tí</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đã</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lấy</a:t>
                </a:r>
                <a:r>
                  <a:rPr lang="en-US" sz="2800" dirty="0">
                    <a:solidFill>
                      <a:srgbClr val="FF0000"/>
                    </a:solidFill>
                    <a:effectLst/>
                    <a:latin typeface="Cambria" panose="02040503050406030204" pitchFamily="18" charset="0"/>
                    <a:ea typeface="Cambria" panose="02040503050406030204" pitchFamily="18" charset="0"/>
                  </a:rPr>
                  <a:t> </a:t>
                </a:r>
                <a14:m>
                  <m:oMath xmlns:m="http://schemas.openxmlformats.org/officeDocument/2006/math">
                    <m:f>
                      <m:fPr>
                        <m:ctrlPr>
                          <a:rPr lang="en-US" sz="2800" i="1">
                            <a:solidFill>
                              <a:srgbClr val="FF0000"/>
                            </a:solidFill>
                            <a:effectLst/>
                            <a:latin typeface="Cambria Math"/>
                            <a:ea typeface="Calibri" panose="020F0502020204030204" pitchFamily="34" charset="0"/>
                          </a:rPr>
                        </m:ctrlPr>
                      </m:fPr>
                      <m:num>
                        <m:r>
                          <a:rPr lang="en-US" sz="2800" i="1">
                            <a:solidFill>
                              <a:srgbClr val="FF0000"/>
                            </a:solidFill>
                            <a:effectLst/>
                            <a:latin typeface="Cambria Math" panose="02040503050406030204" pitchFamily="18" charset="0"/>
                            <a:ea typeface="Calibri" panose="020F0502020204030204" pitchFamily="34" charset="0"/>
                          </a:rPr>
                          <m:t>1</m:t>
                        </m:r>
                      </m:num>
                      <m:den>
                        <m:r>
                          <a:rPr lang="en-US" sz="2800" i="1">
                            <a:solidFill>
                              <a:srgbClr val="FF0000"/>
                            </a:solidFill>
                            <a:effectLst/>
                            <a:latin typeface="Cambria Math" panose="02040503050406030204" pitchFamily="18" charset="0"/>
                            <a:ea typeface="Calibri" panose="020F0502020204030204" pitchFamily="34" charset="0"/>
                          </a:rPr>
                          <m:t>4</m:t>
                        </m:r>
                      </m:den>
                    </m:f>
                  </m:oMath>
                </a14:m>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số</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miếng</a:t>
                </a:r>
                <a:r>
                  <a:rPr lang="en-US" sz="2800" dirty="0">
                    <a:solidFill>
                      <a:srgbClr val="FF0000"/>
                    </a:solidFill>
                    <a:effectLst/>
                    <a:latin typeface="Cambria" panose="02040503050406030204" pitchFamily="18" charset="0"/>
                    <a:ea typeface="Cambria" panose="02040503050406030204" pitchFamily="18" charset="0"/>
                  </a:rPr>
                  <a:t> bánh </a:t>
                </a:r>
                <a:r>
                  <a:rPr lang="en-US" sz="2800" dirty="0" err="1">
                    <a:solidFill>
                      <a:srgbClr val="FF0000"/>
                    </a:solidFill>
                    <a:effectLst/>
                    <a:latin typeface="Cambria" panose="02040503050406030204" pitchFamily="18" charset="0"/>
                    <a:ea typeface="Cambria" panose="02040503050406030204" pitchFamily="18" charset="0"/>
                  </a:rPr>
                  <a:t>chưng</a:t>
                </a:r>
                <a:r>
                  <a:rPr lang="en-US" sz="2800" dirty="0">
                    <a:solidFill>
                      <a:srgbClr val="FF0000"/>
                    </a:solidFill>
                    <a:effectLst/>
                    <a:latin typeface="Cambria" panose="02040503050406030204" pitchFamily="18" charset="0"/>
                    <a:ea typeface="Cambria" panose="02040503050406030204" pitchFamily="18" charset="0"/>
                  </a:rPr>
                  <a:t>” – Theo </a:t>
                </a:r>
                <a:r>
                  <a:rPr lang="en-US" sz="2800" dirty="0" err="1">
                    <a:solidFill>
                      <a:srgbClr val="FF0000"/>
                    </a:solidFill>
                    <a:effectLst/>
                    <a:latin typeface="Cambria" panose="02040503050406030204" pitchFamily="18" charset="0"/>
                    <a:ea typeface="Cambria" panose="02040503050406030204" pitchFamily="18" charset="0"/>
                  </a:rPr>
                  <a:t>hình</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tức</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là</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Tí</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lấy</a:t>
                </a:r>
                <a:r>
                  <a:rPr lang="en-US" sz="2800" dirty="0">
                    <a:solidFill>
                      <a:srgbClr val="FF0000"/>
                    </a:solidFill>
                    <a:effectLst/>
                    <a:latin typeface="Cambria" panose="02040503050406030204" pitchFamily="18" charset="0"/>
                    <a:ea typeface="Cambria" panose="02040503050406030204" pitchFamily="18" charset="0"/>
                  </a:rPr>
                  <a:t> 2 </a:t>
                </a:r>
                <a:r>
                  <a:rPr lang="en-US" sz="2800" dirty="0" err="1">
                    <a:solidFill>
                      <a:srgbClr val="FF0000"/>
                    </a:solidFill>
                    <a:effectLst/>
                    <a:latin typeface="Cambria" panose="02040503050406030204" pitchFamily="18" charset="0"/>
                    <a:ea typeface="Cambria" panose="02040503050406030204" pitchFamily="18" charset="0"/>
                  </a:rPr>
                  <a:t>miếng</a:t>
                </a:r>
                <a:r>
                  <a:rPr lang="en-US" sz="2800" dirty="0">
                    <a:solidFill>
                      <a:srgbClr val="FF0000"/>
                    </a:solidFill>
                    <a:effectLst/>
                    <a:latin typeface="Cambria" panose="02040503050406030204" pitchFamily="18" charset="0"/>
                    <a:ea typeface="Cambria" panose="02040503050406030204" pitchFamily="18" charset="0"/>
                  </a:rPr>
                  <a:t> bánh. </a:t>
                </a:r>
                <a:r>
                  <a:rPr lang="en-US" sz="2800" dirty="0" err="1">
                    <a:solidFill>
                      <a:srgbClr val="FF0000"/>
                    </a:solidFill>
                    <a:effectLst/>
                    <a:latin typeface="Cambria" panose="02040503050406030204" pitchFamily="18" charset="0"/>
                    <a:ea typeface="Cambria" panose="02040503050406030204" pitchFamily="18" charset="0"/>
                  </a:rPr>
                  <a:t>Tèo</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nói</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đúng</a:t>
                </a:r>
                <a:endParaRPr lang="en-US" sz="2800" dirty="0">
                  <a:solidFill>
                    <a:srgbClr val="FF0000"/>
                  </a:solidFill>
                  <a:effectLst/>
                  <a:latin typeface="Cambria" panose="02040503050406030204" pitchFamily="18" charset="0"/>
                  <a:ea typeface="Cambria" panose="02040503050406030204" pitchFamily="18" charset="0"/>
                </a:endParaRPr>
              </a:p>
              <a:p>
                <a:pPr marL="0" marR="0" algn="just">
                  <a:lnSpc>
                    <a:spcPct val="110000"/>
                  </a:lnSpc>
                  <a:spcBef>
                    <a:spcPts val="0"/>
                  </a:spcBef>
                  <a:spcAft>
                    <a:spcPts val="0"/>
                  </a:spcAft>
                </a:pP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Tí</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nói</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Tèo</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đã</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lấy</a:t>
                </a:r>
                <a:r>
                  <a:rPr lang="en-US" sz="2800" dirty="0">
                    <a:solidFill>
                      <a:srgbClr val="FF0000"/>
                    </a:solidFill>
                    <a:effectLst/>
                    <a:latin typeface="Cambria" panose="02040503050406030204" pitchFamily="18" charset="0"/>
                    <a:ea typeface="Cambria" panose="02040503050406030204" pitchFamily="18" charset="0"/>
                  </a:rPr>
                  <a:t> </a:t>
                </a:r>
                <a14:m>
                  <m:oMath xmlns:m="http://schemas.openxmlformats.org/officeDocument/2006/math">
                    <m:f>
                      <m:fPr>
                        <m:ctrlPr>
                          <a:rPr lang="en-US" sz="2800" i="1">
                            <a:solidFill>
                              <a:srgbClr val="FF0000"/>
                            </a:solidFill>
                            <a:effectLst/>
                            <a:latin typeface="Cambria Math"/>
                            <a:ea typeface="MS Mincho" panose="02020609040205080304" pitchFamily="49" charset="-128"/>
                          </a:rPr>
                        </m:ctrlPr>
                      </m:fPr>
                      <m:num>
                        <m:r>
                          <a:rPr lang="en-US" sz="2800" i="1">
                            <a:solidFill>
                              <a:srgbClr val="FF0000"/>
                            </a:solidFill>
                            <a:effectLst/>
                            <a:latin typeface="Cambria Math" panose="02040503050406030204" pitchFamily="18" charset="0"/>
                            <a:ea typeface="MS Mincho" panose="02020609040205080304" pitchFamily="49" charset="-128"/>
                          </a:rPr>
                          <m:t>1</m:t>
                        </m:r>
                      </m:num>
                      <m:den>
                        <m:r>
                          <a:rPr lang="en-US" sz="2800" i="1">
                            <a:solidFill>
                              <a:srgbClr val="FF0000"/>
                            </a:solidFill>
                            <a:effectLst/>
                            <a:latin typeface="Cambria Math" panose="02040503050406030204" pitchFamily="18" charset="0"/>
                            <a:ea typeface="MS Mincho" panose="02020609040205080304" pitchFamily="49" charset="-128"/>
                          </a:rPr>
                          <m:t>5</m:t>
                        </m:r>
                      </m:den>
                    </m:f>
                  </m:oMath>
                </a14:m>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số</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miếng</a:t>
                </a:r>
                <a:r>
                  <a:rPr lang="en-US" sz="2800" dirty="0">
                    <a:solidFill>
                      <a:srgbClr val="FF0000"/>
                    </a:solidFill>
                    <a:effectLst/>
                    <a:latin typeface="Cambria" panose="02040503050406030204" pitchFamily="18" charset="0"/>
                    <a:ea typeface="Cambria" panose="02040503050406030204" pitchFamily="18" charset="0"/>
                  </a:rPr>
                  <a:t> bánh </a:t>
                </a:r>
                <a:r>
                  <a:rPr lang="en-US" sz="2800" dirty="0" err="1">
                    <a:solidFill>
                      <a:srgbClr val="FF0000"/>
                    </a:solidFill>
                    <a:effectLst/>
                    <a:latin typeface="Cambria" panose="02040503050406030204" pitchFamily="18" charset="0"/>
                    <a:ea typeface="Cambria" panose="02040503050406030204" pitchFamily="18" charset="0"/>
                  </a:rPr>
                  <a:t>chưng</a:t>
                </a:r>
                <a:r>
                  <a:rPr lang="en-US" sz="2800" dirty="0">
                    <a:solidFill>
                      <a:srgbClr val="FF0000"/>
                    </a:solidFill>
                    <a:effectLst/>
                    <a:latin typeface="Cambria" panose="02040503050406030204" pitchFamily="18" charset="0"/>
                    <a:ea typeface="Cambria" panose="02040503050406030204" pitchFamily="18" charset="0"/>
                  </a:rPr>
                  <a:t>” – Theo </a:t>
                </a:r>
                <a:r>
                  <a:rPr lang="en-US" sz="2800" dirty="0" err="1">
                    <a:solidFill>
                      <a:srgbClr val="FF0000"/>
                    </a:solidFill>
                    <a:effectLst/>
                    <a:latin typeface="Cambria" panose="02040503050406030204" pitchFamily="18" charset="0"/>
                    <a:ea typeface="Cambria" panose="02040503050406030204" pitchFamily="18" charset="0"/>
                  </a:rPr>
                  <a:t>hình</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thì</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Tí</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nói</a:t>
                </a:r>
                <a:r>
                  <a:rPr lang="en-US" sz="2800" dirty="0">
                    <a:solidFill>
                      <a:srgbClr val="FF0000"/>
                    </a:solidFill>
                    <a:effectLst/>
                    <a:latin typeface="Cambria" panose="02040503050406030204" pitchFamily="18" charset="0"/>
                    <a:ea typeface="Cambria" panose="02040503050406030204" pitchFamily="18" charset="0"/>
                  </a:rPr>
                  <a:t> </a:t>
                </a:r>
                <a:r>
                  <a:rPr lang="en-US" sz="2800" dirty="0" err="1">
                    <a:solidFill>
                      <a:srgbClr val="FF0000"/>
                    </a:solidFill>
                    <a:effectLst/>
                    <a:latin typeface="Cambria" panose="02040503050406030204" pitchFamily="18" charset="0"/>
                    <a:ea typeface="Cambria" panose="02040503050406030204" pitchFamily="18" charset="0"/>
                  </a:rPr>
                  <a:t>sai</a:t>
                </a:r>
                <a:r>
                  <a:rPr lang="en-US" sz="2800" dirty="0">
                    <a:solidFill>
                      <a:srgbClr val="FF0000"/>
                    </a:solidFill>
                    <a:effectLst/>
                    <a:latin typeface="Cambria" panose="02040503050406030204" pitchFamily="18" charset="0"/>
                    <a:ea typeface="Cambria" panose="02040503050406030204" pitchFamily="18" charset="0"/>
                  </a:rPr>
                  <a:t>  </a:t>
                </a:r>
              </a:p>
            </p:txBody>
          </p:sp>
        </mc:Choice>
        <mc:Fallback xmlns="">
          <p:sp>
            <p:nvSpPr>
              <p:cNvPr id="12" name="TextBox 11">
                <a:extLst>
                  <a:ext uri="{FF2B5EF4-FFF2-40B4-BE49-F238E27FC236}">
                    <a16:creationId xmlns:a16="http://schemas.microsoft.com/office/drawing/2014/main" id="{883E9F49-1F0E-E23E-2870-6B198FEF811C}"/>
                  </a:ext>
                </a:extLst>
              </p:cNvPr>
              <p:cNvSpPr txBox="1">
                <a:spLocks noRot="1" noChangeAspect="1" noMove="1" noResize="1" noEditPoints="1" noAdjustHandles="1" noChangeArrowheads="1" noChangeShapeType="1" noTextEdit="1"/>
              </p:cNvSpPr>
              <p:nvPr/>
            </p:nvSpPr>
            <p:spPr>
              <a:xfrm>
                <a:off x="895350" y="2952750"/>
                <a:ext cx="8286750" cy="2344809"/>
              </a:xfrm>
              <a:prstGeom prst="rect">
                <a:avLst/>
              </a:prstGeom>
              <a:blipFill>
                <a:blip r:embed="rId5"/>
                <a:stretch>
                  <a:fillRect l="-1545" r="-1472" b="-6234"/>
                </a:stretch>
              </a:blipFill>
            </p:spPr>
            <p:txBody>
              <a:bodyPr/>
              <a:lstStyle/>
              <a:p>
                <a:r>
                  <a:rPr lang="en-US">
                    <a:noFill/>
                  </a:rPr>
                  <a:t> </a:t>
                </a:r>
              </a:p>
            </p:txBody>
          </p:sp>
        </mc:Fallback>
      </mc:AlternateContent>
    </p:spTree>
    <p:extLst>
      <p:ext uri="{BB962C8B-B14F-4D97-AF65-F5344CB8AC3E}">
        <p14:creationId xmlns:p14="http://schemas.microsoft.com/office/powerpoint/2010/main" val="14497032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nodeType="clickEffect">
                                  <p:stCondLst>
                                    <p:cond delay="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wipe(up)">
                                      <p:cBhvr>
                                        <p:cTn id="18" dur="500"/>
                                        <p:tgtEl>
                                          <p:spTgt spid="12">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nodeType="clickEffect">
                                  <p:stCondLst>
                                    <p:cond delay="0"/>
                                  </p:stCondLst>
                                  <p:childTnLst>
                                    <p:set>
                                      <p:cBhvr>
                                        <p:cTn id="22" dur="1" fill="hold">
                                          <p:stCondLst>
                                            <p:cond delay="0"/>
                                          </p:stCondLst>
                                        </p:cTn>
                                        <p:tgtEl>
                                          <p:spTgt spid="12">
                                            <p:txEl>
                                              <p:pRg st="1" end="1"/>
                                            </p:txEl>
                                          </p:spTgt>
                                        </p:tgtEl>
                                        <p:attrNameLst>
                                          <p:attrName>style.visibility</p:attrName>
                                        </p:attrNameLst>
                                      </p:cBhvr>
                                      <p:to>
                                        <p:strVal val="visible"/>
                                      </p:to>
                                    </p:set>
                                    <p:animEffect transition="in" filter="wipe(up)">
                                      <p:cBhvr>
                                        <p:cTn id="23" dur="5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318</Words>
  <Application>Microsoft Office PowerPoint</Application>
  <PresentationFormat>Custom</PresentationFormat>
  <Paragraphs>35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ADMINHP</cp:lastModifiedBy>
  <cp:revision>20</cp:revision>
  <dcterms:created xsi:type="dcterms:W3CDTF">2024-02-12T03:23:32Z</dcterms:created>
  <dcterms:modified xsi:type="dcterms:W3CDTF">2025-05-07T13:06:39Z</dcterms:modified>
</cp:coreProperties>
</file>